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  <p:sldMasterId id="2147483708" r:id="rId2"/>
  </p:sldMasterIdLst>
  <p:notesMasterIdLst>
    <p:notesMasterId r:id="rId27"/>
  </p:notesMasterIdLst>
  <p:handoutMasterIdLst>
    <p:handoutMasterId r:id="rId28"/>
  </p:handoutMasterIdLst>
  <p:sldIdLst>
    <p:sldId id="3479" r:id="rId3"/>
    <p:sldId id="3511" r:id="rId4"/>
    <p:sldId id="3467" r:id="rId5"/>
    <p:sldId id="3484" r:id="rId6"/>
    <p:sldId id="3485" r:id="rId7"/>
    <p:sldId id="3487" r:id="rId8"/>
    <p:sldId id="3486" r:id="rId9"/>
    <p:sldId id="3488" r:id="rId10"/>
    <p:sldId id="3458" r:id="rId11"/>
    <p:sldId id="3492" r:id="rId12"/>
    <p:sldId id="3494" r:id="rId13"/>
    <p:sldId id="3495" r:id="rId14"/>
    <p:sldId id="3489" r:id="rId15"/>
    <p:sldId id="3496" r:id="rId16"/>
    <p:sldId id="3504" r:id="rId17"/>
    <p:sldId id="3503" r:id="rId18"/>
    <p:sldId id="3507" r:id="rId19"/>
    <p:sldId id="3500" r:id="rId20"/>
    <p:sldId id="3502" r:id="rId21"/>
    <p:sldId id="3506" r:id="rId22"/>
    <p:sldId id="3508" r:id="rId23"/>
    <p:sldId id="3509" r:id="rId24"/>
    <p:sldId id="3501" r:id="rId25"/>
    <p:sldId id="3472" r:id="rId26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817"/>
    <a:srgbClr val="5ED1E5"/>
    <a:srgbClr val="E05756"/>
    <a:srgbClr val="E05757"/>
    <a:srgbClr val="474259"/>
    <a:srgbClr val="B9BAB9"/>
    <a:srgbClr val="625C6F"/>
    <a:srgbClr val="4B475C"/>
    <a:srgbClr val="0C2744"/>
    <a:srgbClr val="06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0" autoAdjust="0"/>
    <p:restoredTop sz="93641" autoAdjust="0"/>
  </p:normalViewPr>
  <p:slideViewPr>
    <p:cSldViewPr>
      <p:cViewPr varScale="1">
        <p:scale>
          <a:sx n="77" d="100"/>
          <a:sy n="77" d="100"/>
        </p:scale>
        <p:origin x="566" y="5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1B4B1-0DB4-47BC-A046-C15489AD40E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AB470C3-AD99-4AC3-A06C-AF01722FFA9A}">
      <dgm:prSet phldrT="[文本]"/>
      <dgm:spPr/>
      <dgm:t>
        <a:bodyPr/>
        <a:lstStyle/>
        <a:p>
          <a:r>
            <a:rPr lang="zh-CN" altLang="en-US" dirty="0"/>
            <a:t>娜娜</a:t>
          </a:r>
        </a:p>
      </dgm:t>
    </dgm:pt>
    <dgm:pt modelId="{5D88676B-EBB9-4870-87B2-95F01C0FF7D5}" type="parTrans" cxnId="{2057C717-63D8-460C-AE17-3CBFBE36B8F5}">
      <dgm:prSet/>
      <dgm:spPr/>
      <dgm:t>
        <a:bodyPr/>
        <a:lstStyle/>
        <a:p>
          <a:endParaRPr lang="zh-CN" altLang="en-US"/>
        </a:p>
      </dgm:t>
    </dgm:pt>
    <dgm:pt modelId="{68FE34EF-3E4C-4A8A-88C4-17F712D9B1A0}" type="sibTrans" cxnId="{2057C717-63D8-460C-AE17-3CBFBE36B8F5}">
      <dgm:prSet/>
      <dgm:spPr/>
      <dgm:t>
        <a:bodyPr/>
        <a:lstStyle/>
        <a:p>
          <a:endParaRPr lang="zh-CN" altLang="en-US"/>
        </a:p>
      </dgm:t>
    </dgm:pt>
    <dgm:pt modelId="{95B87BAF-9AA5-49E0-8B1A-89EFC70B0D99}">
      <dgm:prSet phldrT="[文本]"/>
      <dgm:spPr/>
      <dgm:t>
        <a:bodyPr/>
        <a:lstStyle/>
        <a:p>
          <a:r>
            <a:rPr lang="zh-CN" altLang="en-US" dirty="0"/>
            <a:t>导师一</a:t>
          </a:r>
        </a:p>
      </dgm:t>
    </dgm:pt>
    <dgm:pt modelId="{1E111DB5-A594-4F2B-8A05-199D2C4D8E37}" type="parTrans" cxnId="{6BDE4E46-030C-4E11-95E8-BB5160A7CA03}">
      <dgm:prSet/>
      <dgm:spPr/>
      <dgm:t>
        <a:bodyPr/>
        <a:lstStyle/>
        <a:p>
          <a:endParaRPr lang="zh-CN" altLang="en-US"/>
        </a:p>
      </dgm:t>
    </dgm:pt>
    <dgm:pt modelId="{50BBB1D8-9224-40DC-A7FE-576004B16E77}" type="sibTrans" cxnId="{6BDE4E46-030C-4E11-95E8-BB5160A7CA03}">
      <dgm:prSet/>
      <dgm:spPr/>
      <dgm:t>
        <a:bodyPr/>
        <a:lstStyle/>
        <a:p>
          <a:endParaRPr lang="zh-CN" altLang="en-US"/>
        </a:p>
      </dgm:t>
    </dgm:pt>
    <dgm:pt modelId="{327884BB-C8ED-453E-854B-62DAF60EDAD7}">
      <dgm:prSet phldrT="[文本]"/>
      <dgm:spPr/>
      <dgm:t>
        <a:bodyPr/>
        <a:lstStyle/>
        <a:p>
          <a:r>
            <a:rPr lang="zh-CN" altLang="en-US" dirty="0"/>
            <a:t>导师二</a:t>
          </a:r>
        </a:p>
      </dgm:t>
    </dgm:pt>
    <dgm:pt modelId="{AAEF742C-563C-432C-A040-DF1893506053}" type="parTrans" cxnId="{A23E8859-ECBD-47B0-9F4F-145A514DD73B}">
      <dgm:prSet/>
      <dgm:spPr/>
      <dgm:t>
        <a:bodyPr/>
        <a:lstStyle/>
        <a:p>
          <a:endParaRPr lang="zh-CN" altLang="en-US"/>
        </a:p>
      </dgm:t>
    </dgm:pt>
    <dgm:pt modelId="{A86222E5-49CA-425A-95A4-053D17446AA3}" type="sibTrans" cxnId="{A23E8859-ECBD-47B0-9F4F-145A514DD73B}">
      <dgm:prSet/>
      <dgm:spPr/>
      <dgm:t>
        <a:bodyPr/>
        <a:lstStyle/>
        <a:p>
          <a:endParaRPr lang="zh-CN" altLang="en-US"/>
        </a:p>
      </dgm:t>
    </dgm:pt>
    <dgm:pt modelId="{09F00134-4786-4736-A129-6DFDE316313A}">
      <dgm:prSet phldrT="[文本]"/>
      <dgm:spPr/>
      <dgm:t>
        <a:bodyPr/>
        <a:lstStyle/>
        <a:p>
          <a:r>
            <a:rPr lang="zh-CN" altLang="en-US" dirty="0"/>
            <a:t>导师四</a:t>
          </a:r>
        </a:p>
      </dgm:t>
    </dgm:pt>
    <dgm:pt modelId="{4AF803E8-D666-4F78-B8C2-646702EFB5C9}" type="parTrans" cxnId="{8B14FA35-236C-44FA-A3F2-245C503391EA}">
      <dgm:prSet/>
      <dgm:spPr/>
      <dgm:t>
        <a:bodyPr/>
        <a:lstStyle/>
        <a:p>
          <a:endParaRPr lang="zh-CN" altLang="en-US"/>
        </a:p>
      </dgm:t>
    </dgm:pt>
    <dgm:pt modelId="{E8B1666E-B6B1-4099-8A0A-6A1715B6298B}" type="sibTrans" cxnId="{8B14FA35-236C-44FA-A3F2-245C503391EA}">
      <dgm:prSet/>
      <dgm:spPr/>
      <dgm:t>
        <a:bodyPr/>
        <a:lstStyle/>
        <a:p>
          <a:endParaRPr lang="zh-CN" altLang="en-US"/>
        </a:p>
      </dgm:t>
    </dgm:pt>
    <dgm:pt modelId="{7650F890-41B8-4D4D-A4B3-37F77447F2EB}">
      <dgm:prSet phldrT="[文本]"/>
      <dgm:spPr/>
      <dgm:t>
        <a:bodyPr/>
        <a:lstStyle/>
        <a:p>
          <a:r>
            <a:rPr lang="zh-CN" altLang="en-US" dirty="0"/>
            <a:t>导师三</a:t>
          </a:r>
        </a:p>
      </dgm:t>
    </dgm:pt>
    <dgm:pt modelId="{2191D348-25BB-4857-BE29-D503D0C29C55}" type="parTrans" cxnId="{E052BB68-A32A-4155-AF99-5CC0F19F14E5}">
      <dgm:prSet/>
      <dgm:spPr/>
      <dgm:t>
        <a:bodyPr/>
        <a:lstStyle/>
        <a:p>
          <a:endParaRPr lang="zh-CN" altLang="en-US"/>
        </a:p>
      </dgm:t>
    </dgm:pt>
    <dgm:pt modelId="{A2CF5B25-B892-45AA-B992-D9F7F17F5104}" type="sibTrans" cxnId="{E052BB68-A32A-4155-AF99-5CC0F19F14E5}">
      <dgm:prSet/>
      <dgm:spPr/>
      <dgm:t>
        <a:bodyPr/>
        <a:lstStyle/>
        <a:p>
          <a:endParaRPr lang="zh-CN" altLang="en-US"/>
        </a:p>
      </dgm:t>
    </dgm:pt>
    <dgm:pt modelId="{A5BCEE90-AE4C-4664-9F9B-01B3C97180E0}" type="pres">
      <dgm:prSet presAssocID="{1671B4B1-0DB4-47BC-A046-C15489AD40E0}" presName="Name0" presStyleCnt="0">
        <dgm:presLayoutVars>
          <dgm:dir/>
          <dgm:resizeHandles val="exact"/>
        </dgm:presLayoutVars>
      </dgm:prSet>
      <dgm:spPr/>
    </dgm:pt>
    <dgm:pt modelId="{88155B23-9947-45E8-9E9E-CBD11392A527}" type="pres">
      <dgm:prSet presAssocID="{8AB470C3-AD99-4AC3-A06C-AF01722FFA9A}" presName="composite" presStyleCnt="0"/>
      <dgm:spPr/>
    </dgm:pt>
    <dgm:pt modelId="{B013F956-E5D2-4B1D-8D0B-9EB4294ADAE7}" type="pres">
      <dgm:prSet presAssocID="{8AB470C3-AD99-4AC3-A06C-AF01722FFA9A}" presName="rect1" presStyleLbl="bgShp" presStyleIdx="0" presStyleCnt="5"/>
      <dgm:spPr/>
    </dgm:pt>
    <dgm:pt modelId="{FC1B679F-58B3-4C24-8EFC-786E539989DB}" type="pres">
      <dgm:prSet presAssocID="{8AB470C3-AD99-4AC3-A06C-AF01722FFA9A}" presName="rect2" presStyleLbl="trBgShp" presStyleIdx="0" presStyleCnt="5">
        <dgm:presLayoutVars>
          <dgm:bulletEnabled val="1"/>
        </dgm:presLayoutVars>
      </dgm:prSet>
      <dgm:spPr/>
    </dgm:pt>
    <dgm:pt modelId="{5408318A-78B7-45D0-9678-6EA9E4E15D23}" type="pres">
      <dgm:prSet presAssocID="{68FE34EF-3E4C-4A8A-88C4-17F712D9B1A0}" presName="sibTrans" presStyleCnt="0"/>
      <dgm:spPr/>
    </dgm:pt>
    <dgm:pt modelId="{7B9F22F4-A05C-4DA7-99F4-4DEC37B023B9}" type="pres">
      <dgm:prSet presAssocID="{95B87BAF-9AA5-49E0-8B1A-89EFC70B0D99}" presName="composite" presStyleCnt="0"/>
      <dgm:spPr/>
    </dgm:pt>
    <dgm:pt modelId="{77E5A6DA-808B-470C-9B22-D524DE1CFC6F}" type="pres">
      <dgm:prSet presAssocID="{95B87BAF-9AA5-49E0-8B1A-89EFC70B0D99}" presName="rect1" presStyleLbl="bgShp" presStyleIdx="1" presStyleCnt="5"/>
      <dgm:spPr/>
    </dgm:pt>
    <dgm:pt modelId="{B15A1C42-0A2D-4700-8F0C-0F7C69392012}" type="pres">
      <dgm:prSet presAssocID="{95B87BAF-9AA5-49E0-8B1A-89EFC70B0D99}" presName="rect2" presStyleLbl="trBgShp" presStyleIdx="1" presStyleCnt="5">
        <dgm:presLayoutVars>
          <dgm:bulletEnabled val="1"/>
        </dgm:presLayoutVars>
      </dgm:prSet>
      <dgm:spPr/>
    </dgm:pt>
    <dgm:pt modelId="{795E2CD6-317D-45C3-B975-CF5CCA6BC3C1}" type="pres">
      <dgm:prSet presAssocID="{50BBB1D8-9224-40DC-A7FE-576004B16E77}" presName="sibTrans" presStyleCnt="0"/>
      <dgm:spPr/>
    </dgm:pt>
    <dgm:pt modelId="{5BBB123A-4484-4C7B-B717-941950A57632}" type="pres">
      <dgm:prSet presAssocID="{327884BB-C8ED-453E-854B-62DAF60EDAD7}" presName="composite" presStyleCnt="0"/>
      <dgm:spPr/>
    </dgm:pt>
    <dgm:pt modelId="{3EEBF158-DCFC-4276-AB69-C15B0342AE12}" type="pres">
      <dgm:prSet presAssocID="{327884BB-C8ED-453E-854B-62DAF60EDAD7}" presName="rect1" presStyleLbl="bgShp" presStyleIdx="2" presStyleCnt="5"/>
      <dgm:spPr/>
    </dgm:pt>
    <dgm:pt modelId="{BA401581-DBD5-4693-8A0F-75C6D2893F79}" type="pres">
      <dgm:prSet presAssocID="{327884BB-C8ED-453E-854B-62DAF60EDAD7}" presName="rect2" presStyleLbl="trBgShp" presStyleIdx="2" presStyleCnt="5">
        <dgm:presLayoutVars>
          <dgm:bulletEnabled val="1"/>
        </dgm:presLayoutVars>
      </dgm:prSet>
      <dgm:spPr/>
    </dgm:pt>
    <dgm:pt modelId="{9DC1F2C4-267F-4E8F-8D0F-750F400C8394}" type="pres">
      <dgm:prSet presAssocID="{A86222E5-49CA-425A-95A4-053D17446AA3}" presName="sibTrans" presStyleCnt="0"/>
      <dgm:spPr/>
    </dgm:pt>
    <dgm:pt modelId="{BF094362-E064-40AE-A74C-1DAAD5CC3880}" type="pres">
      <dgm:prSet presAssocID="{7650F890-41B8-4D4D-A4B3-37F77447F2EB}" presName="composite" presStyleCnt="0"/>
      <dgm:spPr/>
    </dgm:pt>
    <dgm:pt modelId="{EE1EE205-E050-4CEA-89F5-4E352E1CECF0}" type="pres">
      <dgm:prSet presAssocID="{7650F890-41B8-4D4D-A4B3-37F77447F2EB}" presName="rect1" presStyleLbl="bgShp" presStyleIdx="3" presStyleCnt="5"/>
      <dgm:spPr/>
    </dgm:pt>
    <dgm:pt modelId="{EFC84DBD-ADE6-42DC-9F0F-B4527FAED974}" type="pres">
      <dgm:prSet presAssocID="{7650F890-41B8-4D4D-A4B3-37F77447F2EB}" presName="rect2" presStyleLbl="trBgShp" presStyleIdx="3" presStyleCnt="5">
        <dgm:presLayoutVars>
          <dgm:bulletEnabled val="1"/>
        </dgm:presLayoutVars>
      </dgm:prSet>
      <dgm:spPr/>
    </dgm:pt>
    <dgm:pt modelId="{E344903E-6AC0-4443-9351-B9890CC56DF0}" type="pres">
      <dgm:prSet presAssocID="{A2CF5B25-B892-45AA-B992-D9F7F17F5104}" presName="sibTrans" presStyleCnt="0"/>
      <dgm:spPr/>
    </dgm:pt>
    <dgm:pt modelId="{F1BB4C25-F39B-496D-AD55-3567650838F7}" type="pres">
      <dgm:prSet presAssocID="{09F00134-4786-4736-A129-6DFDE316313A}" presName="composite" presStyleCnt="0"/>
      <dgm:spPr/>
    </dgm:pt>
    <dgm:pt modelId="{6BE92BE9-DF55-4134-B9C3-BF2028458241}" type="pres">
      <dgm:prSet presAssocID="{09F00134-4786-4736-A129-6DFDE316313A}" presName="rect1" presStyleLbl="bgShp" presStyleIdx="4" presStyleCnt="5"/>
      <dgm:spPr/>
    </dgm:pt>
    <dgm:pt modelId="{389BDCE2-4E7D-4758-BFCA-4EC8A9522146}" type="pres">
      <dgm:prSet presAssocID="{09F00134-4786-4736-A129-6DFDE316313A}" presName="rect2" presStyleLbl="trBgShp" presStyleIdx="4" presStyleCnt="5">
        <dgm:presLayoutVars>
          <dgm:bulletEnabled val="1"/>
        </dgm:presLayoutVars>
      </dgm:prSet>
      <dgm:spPr/>
    </dgm:pt>
  </dgm:ptLst>
  <dgm:cxnLst>
    <dgm:cxn modelId="{CB6F2315-3104-4ED3-82F1-8BC5081E85F9}" type="presOf" srcId="{7650F890-41B8-4D4D-A4B3-37F77447F2EB}" destId="{EFC84DBD-ADE6-42DC-9F0F-B4527FAED974}" srcOrd="0" destOrd="0" presId="urn:microsoft.com/office/officeart/2008/layout/BendingPictureSemiTransparentText"/>
    <dgm:cxn modelId="{2057C717-63D8-460C-AE17-3CBFBE36B8F5}" srcId="{1671B4B1-0DB4-47BC-A046-C15489AD40E0}" destId="{8AB470C3-AD99-4AC3-A06C-AF01722FFA9A}" srcOrd="0" destOrd="0" parTransId="{5D88676B-EBB9-4870-87B2-95F01C0FF7D5}" sibTransId="{68FE34EF-3E4C-4A8A-88C4-17F712D9B1A0}"/>
    <dgm:cxn modelId="{97FCC726-EAEE-4810-9CD9-53071402DA3F}" type="presOf" srcId="{09F00134-4786-4736-A129-6DFDE316313A}" destId="{389BDCE2-4E7D-4758-BFCA-4EC8A9522146}" srcOrd="0" destOrd="0" presId="urn:microsoft.com/office/officeart/2008/layout/BendingPictureSemiTransparentText"/>
    <dgm:cxn modelId="{8B14FA35-236C-44FA-A3F2-245C503391EA}" srcId="{1671B4B1-0DB4-47BC-A046-C15489AD40E0}" destId="{09F00134-4786-4736-A129-6DFDE316313A}" srcOrd="4" destOrd="0" parTransId="{4AF803E8-D666-4F78-B8C2-646702EFB5C9}" sibTransId="{E8B1666E-B6B1-4099-8A0A-6A1715B6298B}"/>
    <dgm:cxn modelId="{6BDE4E46-030C-4E11-95E8-BB5160A7CA03}" srcId="{1671B4B1-0DB4-47BC-A046-C15489AD40E0}" destId="{95B87BAF-9AA5-49E0-8B1A-89EFC70B0D99}" srcOrd="1" destOrd="0" parTransId="{1E111DB5-A594-4F2B-8A05-199D2C4D8E37}" sibTransId="{50BBB1D8-9224-40DC-A7FE-576004B16E77}"/>
    <dgm:cxn modelId="{E052BB68-A32A-4155-AF99-5CC0F19F14E5}" srcId="{1671B4B1-0DB4-47BC-A046-C15489AD40E0}" destId="{7650F890-41B8-4D4D-A4B3-37F77447F2EB}" srcOrd="3" destOrd="0" parTransId="{2191D348-25BB-4857-BE29-D503D0C29C55}" sibTransId="{A2CF5B25-B892-45AA-B992-D9F7F17F5104}"/>
    <dgm:cxn modelId="{A23E8859-ECBD-47B0-9F4F-145A514DD73B}" srcId="{1671B4B1-0DB4-47BC-A046-C15489AD40E0}" destId="{327884BB-C8ED-453E-854B-62DAF60EDAD7}" srcOrd="2" destOrd="0" parTransId="{AAEF742C-563C-432C-A040-DF1893506053}" sibTransId="{A86222E5-49CA-425A-95A4-053D17446AA3}"/>
    <dgm:cxn modelId="{CE73CF7E-4C1E-4906-9925-E955B3321C25}" type="presOf" srcId="{327884BB-C8ED-453E-854B-62DAF60EDAD7}" destId="{BA401581-DBD5-4693-8A0F-75C6D2893F79}" srcOrd="0" destOrd="0" presId="urn:microsoft.com/office/officeart/2008/layout/BendingPictureSemiTransparentText"/>
    <dgm:cxn modelId="{787B5296-104E-44EC-8C33-6D558069B17A}" type="presOf" srcId="{1671B4B1-0DB4-47BC-A046-C15489AD40E0}" destId="{A5BCEE90-AE4C-4664-9F9B-01B3C97180E0}" srcOrd="0" destOrd="0" presId="urn:microsoft.com/office/officeart/2008/layout/BendingPictureSemiTransparentText"/>
    <dgm:cxn modelId="{D889DEA9-52F9-4B4A-87F0-307F1C2EEC4D}" type="presOf" srcId="{8AB470C3-AD99-4AC3-A06C-AF01722FFA9A}" destId="{FC1B679F-58B3-4C24-8EFC-786E539989DB}" srcOrd="0" destOrd="0" presId="urn:microsoft.com/office/officeart/2008/layout/BendingPictureSemiTransparentText"/>
    <dgm:cxn modelId="{D9C6DBB3-09C1-40CE-941A-AD125EC9E778}" type="presOf" srcId="{95B87BAF-9AA5-49E0-8B1A-89EFC70B0D99}" destId="{B15A1C42-0A2D-4700-8F0C-0F7C69392012}" srcOrd="0" destOrd="0" presId="urn:microsoft.com/office/officeart/2008/layout/BendingPictureSemiTransparentText"/>
    <dgm:cxn modelId="{56B00899-FCD5-4ACD-89E2-EA934977540A}" type="presParOf" srcId="{A5BCEE90-AE4C-4664-9F9B-01B3C97180E0}" destId="{88155B23-9947-45E8-9E9E-CBD11392A527}" srcOrd="0" destOrd="0" presId="urn:microsoft.com/office/officeart/2008/layout/BendingPictureSemiTransparentText"/>
    <dgm:cxn modelId="{8F684BC7-1D6E-438C-A692-44B1FC4B9148}" type="presParOf" srcId="{88155B23-9947-45E8-9E9E-CBD11392A527}" destId="{B013F956-E5D2-4B1D-8D0B-9EB4294ADAE7}" srcOrd="0" destOrd="0" presId="urn:microsoft.com/office/officeart/2008/layout/BendingPictureSemiTransparentText"/>
    <dgm:cxn modelId="{20A629E5-755F-40AB-BA16-42E609F4DB46}" type="presParOf" srcId="{88155B23-9947-45E8-9E9E-CBD11392A527}" destId="{FC1B679F-58B3-4C24-8EFC-786E539989DB}" srcOrd="1" destOrd="0" presId="urn:microsoft.com/office/officeart/2008/layout/BendingPictureSemiTransparentText"/>
    <dgm:cxn modelId="{A85E5609-BDD4-4D2A-8792-DB8712B2AD42}" type="presParOf" srcId="{A5BCEE90-AE4C-4664-9F9B-01B3C97180E0}" destId="{5408318A-78B7-45D0-9678-6EA9E4E15D23}" srcOrd="1" destOrd="0" presId="urn:microsoft.com/office/officeart/2008/layout/BendingPictureSemiTransparentText"/>
    <dgm:cxn modelId="{8F8241C9-9BC6-4F5C-B5B0-951BC710FF0C}" type="presParOf" srcId="{A5BCEE90-AE4C-4664-9F9B-01B3C97180E0}" destId="{7B9F22F4-A05C-4DA7-99F4-4DEC37B023B9}" srcOrd="2" destOrd="0" presId="urn:microsoft.com/office/officeart/2008/layout/BendingPictureSemiTransparentText"/>
    <dgm:cxn modelId="{5004BD1C-FE64-4AD0-883A-CB7F9A7A868E}" type="presParOf" srcId="{7B9F22F4-A05C-4DA7-99F4-4DEC37B023B9}" destId="{77E5A6DA-808B-470C-9B22-D524DE1CFC6F}" srcOrd="0" destOrd="0" presId="urn:microsoft.com/office/officeart/2008/layout/BendingPictureSemiTransparentText"/>
    <dgm:cxn modelId="{090B7388-DBDB-4F01-965A-CBEC618A1405}" type="presParOf" srcId="{7B9F22F4-A05C-4DA7-99F4-4DEC37B023B9}" destId="{B15A1C42-0A2D-4700-8F0C-0F7C69392012}" srcOrd="1" destOrd="0" presId="urn:microsoft.com/office/officeart/2008/layout/BendingPictureSemiTransparentText"/>
    <dgm:cxn modelId="{3E5A1010-7EFF-4018-971A-5D3AAD6DDDC3}" type="presParOf" srcId="{A5BCEE90-AE4C-4664-9F9B-01B3C97180E0}" destId="{795E2CD6-317D-45C3-B975-CF5CCA6BC3C1}" srcOrd="3" destOrd="0" presId="urn:microsoft.com/office/officeart/2008/layout/BendingPictureSemiTransparentText"/>
    <dgm:cxn modelId="{C5DAA059-552A-4B44-81A6-6A4C3F39C1AE}" type="presParOf" srcId="{A5BCEE90-AE4C-4664-9F9B-01B3C97180E0}" destId="{5BBB123A-4484-4C7B-B717-941950A57632}" srcOrd="4" destOrd="0" presId="urn:microsoft.com/office/officeart/2008/layout/BendingPictureSemiTransparentText"/>
    <dgm:cxn modelId="{EF241FF1-B3B5-49F5-83DB-05CBCB1B562C}" type="presParOf" srcId="{5BBB123A-4484-4C7B-B717-941950A57632}" destId="{3EEBF158-DCFC-4276-AB69-C15B0342AE12}" srcOrd="0" destOrd="0" presId="urn:microsoft.com/office/officeart/2008/layout/BendingPictureSemiTransparentText"/>
    <dgm:cxn modelId="{57EEBACF-BB0B-441C-83C1-85DACDBB6DEE}" type="presParOf" srcId="{5BBB123A-4484-4C7B-B717-941950A57632}" destId="{BA401581-DBD5-4693-8A0F-75C6D2893F79}" srcOrd="1" destOrd="0" presId="urn:microsoft.com/office/officeart/2008/layout/BendingPictureSemiTransparentText"/>
    <dgm:cxn modelId="{33B60226-2813-45BE-8033-961FDEB1944B}" type="presParOf" srcId="{A5BCEE90-AE4C-4664-9F9B-01B3C97180E0}" destId="{9DC1F2C4-267F-4E8F-8D0F-750F400C8394}" srcOrd="5" destOrd="0" presId="urn:microsoft.com/office/officeart/2008/layout/BendingPictureSemiTransparentText"/>
    <dgm:cxn modelId="{32C54619-D4A8-4B6C-A383-8DEBAD394FDD}" type="presParOf" srcId="{A5BCEE90-AE4C-4664-9F9B-01B3C97180E0}" destId="{BF094362-E064-40AE-A74C-1DAAD5CC3880}" srcOrd="6" destOrd="0" presId="urn:microsoft.com/office/officeart/2008/layout/BendingPictureSemiTransparentText"/>
    <dgm:cxn modelId="{74736EDD-3F80-4550-8B48-392A4513BBAD}" type="presParOf" srcId="{BF094362-E064-40AE-A74C-1DAAD5CC3880}" destId="{EE1EE205-E050-4CEA-89F5-4E352E1CECF0}" srcOrd="0" destOrd="0" presId="urn:microsoft.com/office/officeart/2008/layout/BendingPictureSemiTransparentText"/>
    <dgm:cxn modelId="{1F1C55A0-A0E1-4C00-B368-F8F666C25DAE}" type="presParOf" srcId="{BF094362-E064-40AE-A74C-1DAAD5CC3880}" destId="{EFC84DBD-ADE6-42DC-9F0F-B4527FAED974}" srcOrd="1" destOrd="0" presId="urn:microsoft.com/office/officeart/2008/layout/BendingPictureSemiTransparentText"/>
    <dgm:cxn modelId="{FF89419F-93BF-442E-9EEE-0DD0CCFEC8EF}" type="presParOf" srcId="{A5BCEE90-AE4C-4664-9F9B-01B3C97180E0}" destId="{E344903E-6AC0-4443-9351-B9890CC56DF0}" srcOrd="7" destOrd="0" presId="urn:microsoft.com/office/officeart/2008/layout/BendingPictureSemiTransparentText"/>
    <dgm:cxn modelId="{A1259349-11E6-43A6-9BE9-38480611113B}" type="presParOf" srcId="{A5BCEE90-AE4C-4664-9F9B-01B3C97180E0}" destId="{F1BB4C25-F39B-496D-AD55-3567650838F7}" srcOrd="8" destOrd="0" presId="urn:microsoft.com/office/officeart/2008/layout/BendingPictureSemiTransparentText"/>
    <dgm:cxn modelId="{57116F64-D2E4-445D-B2CB-DE60F1FC9112}" type="presParOf" srcId="{F1BB4C25-F39B-496D-AD55-3567650838F7}" destId="{6BE92BE9-DF55-4134-B9C3-BF2028458241}" srcOrd="0" destOrd="0" presId="urn:microsoft.com/office/officeart/2008/layout/BendingPictureSemiTransparentText"/>
    <dgm:cxn modelId="{F6ABA7EC-943E-40C8-9737-0454456C7CBE}" type="presParOf" srcId="{F1BB4C25-F39B-496D-AD55-3567650838F7}" destId="{389BDCE2-4E7D-4758-BFCA-4EC8A952214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0B78F9-E14E-B541-B23B-24BBBD5566D9}" type="doc">
      <dgm:prSet loTypeId="urn:microsoft.com/office/officeart/2005/8/layout/bList2" loCatId="" qsTypeId="urn:microsoft.com/office/officeart/2005/8/quickstyle/simple4" qsCatId="simple" csTypeId="urn:microsoft.com/office/officeart/2005/8/colors/accent1_1" csCatId="accent1" phldr="1"/>
      <dgm:spPr/>
    </dgm:pt>
    <dgm:pt modelId="{2B595F99-6E8F-424F-A4A3-3EFD4AAE0988}">
      <dgm:prSet phldrT="[文本]" custT="1"/>
      <dgm:spPr>
        <a:solidFill>
          <a:srgbClr val="996600"/>
        </a:solidFill>
        <a:ln>
          <a:solidFill>
            <a:srgbClr val="996600"/>
          </a:solidFill>
        </a:ln>
      </dgm:spPr>
      <dgm:t>
        <a:bodyPr/>
        <a:lstStyle/>
        <a:p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萌新资源</a:t>
          </a:r>
        </a:p>
      </dgm:t>
    </dgm:pt>
    <dgm:pt modelId="{07808FAB-99D7-EB4C-A2CA-208B11DE9B7A}" type="parTrans" cxnId="{9CA23EB7-378C-2F4C-9B06-6F0C91F0B6CC}">
      <dgm:prSet/>
      <dgm:spPr/>
      <dgm:t>
        <a:bodyPr/>
        <a:lstStyle/>
        <a:p>
          <a:endParaRPr lang="zh-CN" altLang="en-US"/>
        </a:p>
      </dgm:t>
    </dgm:pt>
    <dgm:pt modelId="{FCBD6005-C7D2-C249-ACCF-13D3C103225F}" type="sibTrans" cxnId="{9CA23EB7-378C-2F4C-9B06-6F0C91F0B6CC}">
      <dgm:prSet/>
      <dgm:spPr/>
      <dgm:t>
        <a:bodyPr/>
        <a:lstStyle/>
        <a:p>
          <a:endParaRPr lang="zh-CN" altLang="en-US"/>
        </a:p>
      </dgm:t>
    </dgm:pt>
    <dgm:pt modelId="{7C9817CB-67DE-6544-A78A-4C23081071A9}">
      <dgm:prSet phldrT="[文本]" custT="1"/>
      <dgm:spPr>
        <a:solidFill>
          <a:srgbClr val="996600"/>
        </a:solidFill>
        <a:ln>
          <a:solidFill>
            <a:srgbClr val="996600"/>
          </a:solidFill>
        </a:ln>
      </dgm:spPr>
      <dgm:t>
        <a:bodyPr/>
        <a:lstStyle/>
        <a:p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进阶宝典</a:t>
          </a:r>
        </a:p>
      </dgm:t>
    </dgm:pt>
    <dgm:pt modelId="{B30AC6FC-3ABF-B84B-A944-2D764E9EAA8C}" type="parTrans" cxnId="{FF570E74-A001-DE41-8136-B1AB8854D664}">
      <dgm:prSet/>
      <dgm:spPr/>
      <dgm:t>
        <a:bodyPr/>
        <a:lstStyle/>
        <a:p>
          <a:endParaRPr lang="zh-CN" altLang="en-US"/>
        </a:p>
      </dgm:t>
    </dgm:pt>
    <dgm:pt modelId="{1B50AA33-727B-E04B-86FC-0A8603A20465}" type="sibTrans" cxnId="{FF570E74-A001-DE41-8136-B1AB8854D664}">
      <dgm:prSet/>
      <dgm:spPr/>
      <dgm:t>
        <a:bodyPr/>
        <a:lstStyle/>
        <a:p>
          <a:endParaRPr lang="zh-CN" altLang="en-US"/>
        </a:p>
      </dgm:t>
    </dgm:pt>
    <dgm:pt modelId="{DA32426C-F114-E241-AF25-5DB728251751}">
      <dgm:prSet phldrT="[文本]" custT="1"/>
      <dgm:spPr>
        <a:solidFill>
          <a:srgbClr val="996600"/>
        </a:solidFill>
        <a:ln>
          <a:solidFill>
            <a:srgbClr val="996600"/>
          </a:solidFill>
        </a:ln>
      </dgm:spPr>
      <dgm:t>
        <a:bodyPr/>
        <a:lstStyle/>
        <a:p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大咖分享</a:t>
          </a:r>
        </a:p>
      </dgm:t>
    </dgm:pt>
    <dgm:pt modelId="{313DB340-12A0-D840-ACC4-A8FE761EF0CD}" type="parTrans" cxnId="{D1A8CC03-69F3-E343-8927-E30AD437B5AD}">
      <dgm:prSet/>
      <dgm:spPr/>
      <dgm:t>
        <a:bodyPr/>
        <a:lstStyle/>
        <a:p>
          <a:endParaRPr lang="zh-CN" altLang="en-US"/>
        </a:p>
      </dgm:t>
    </dgm:pt>
    <dgm:pt modelId="{A517119D-D1A4-D346-B251-24E929D4F1D6}" type="sibTrans" cxnId="{D1A8CC03-69F3-E343-8927-E30AD437B5AD}">
      <dgm:prSet/>
      <dgm:spPr/>
      <dgm:t>
        <a:bodyPr/>
        <a:lstStyle/>
        <a:p>
          <a:endParaRPr lang="zh-CN" altLang="en-US"/>
        </a:p>
      </dgm:t>
    </dgm:pt>
    <dgm:pt modelId="{CB4FDE8B-46FE-0741-A083-E03769103290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适用于初踏游戏行业的新人。</a:t>
          </a:r>
        </a:p>
      </dgm:t>
    </dgm:pt>
    <dgm:pt modelId="{AE6F45C3-C91E-924A-BFD4-86E54207C732}" type="parTrans" cxnId="{2A8EE224-710F-E04D-BBF0-970E5024EBF2}">
      <dgm:prSet/>
      <dgm:spPr/>
      <dgm:t>
        <a:bodyPr/>
        <a:lstStyle/>
        <a:p>
          <a:endParaRPr lang="zh-CN" altLang="en-US"/>
        </a:p>
      </dgm:t>
    </dgm:pt>
    <dgm:pt modelId="{23D1E8D8-D788-1F46-8A68-964AC6922D1A}" type="sibTrans" cxnId="{2A8EE224-710F-E04D-BBF0-970E5024EBF2}">
      <dgm:prSet/>
      <dgm:spPr/>
      <dgm:t>
        <a:bodyPr/>
        <a:lstStyle/>
        <a:p>
          <a:endParaRPr lang="zh-CN" altLang="en-US"/>
        </a:p>
      </dgm:t>
    </dgm:pt>
    <dgm:pt modelId="{8F2BC313-C463-FF4B-B24F-957B47059EBD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初创于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2008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年的网易游戏新人培训业界闻名，包含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3-6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个月的体系化课程的专业学习，及多职位参与的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mini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项目沉浸式演练。</a:t>
          </a:r>
        </a:p>
      </dgm:t>
    </dgm:pt>
    <dgm:pt modelId="{33A11664-2241-E946-B77C-152FF7D7AFEC}" type="parTrans" cxnId="{FEA54C66-6BF1-7C42-B105-90D1EFD6D270}">
      <dgm:prSet/>
      <dgm:spPr/>
      <dgm:t>
        <a:bodyPr/>
        <a:lstStyle/>
        <a:p>
          <a:endParaRPr lang="zh-CN" altLang="en-US"/>
        </a:p>
      </dgm:t>
    </dgm:pt>
    <dgm:pt modelId="{4C6BFCA8-8D44-5349-BC0E-E2B2AFA2995C}" type="sibTrans" cxnId="{FEA54C66-6BF1-7C42-B105-90D1EFD6D270}">
      <dgm:prSet/>
      <dgm:spPr/>
      <dgm:t>
        <a:bodyPr/>
        <a:lstStyle/>
        <a:p>
          <a:endParaRPr lang="zh-CN" altLang="en-US"/>
        </a:p>
      </dgm:t>
    </dgm:pt>
    <dgm:pt modelId="{70C2D4C5-381E-F242-9B3D-C62D99EA801A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多元化的沙龙分享</a:t>
          </a:r>
        </a:p>
      </dgm:t>
    </dgm:pt>
    <dgm:pt modelId="{D1277955-ABA2-E74D-A5CC-7E14048D9EF4}" type="parTrans" cxnId="{99EA1901-257A-ED45-8405-5F65E0DD5989}">
      <dgm:prSet/>
      <dgm:spPr/>
      <dgm:t>
        <a:bodyPr/>
        <a:lstStyle/>
        <a:p>
          <a:endParaRPr lang="zh-CN" altLang="en-US"/>
        </a:p>
      </dgm:t>
    </dgm:pt>
    <dgm:pt modelId="{9D13F09D-64ED-304F-B16B-03692ACCDDF9}" type="sibTrans" cxnId="{99EA1901-257A-ED45-8405-5F65E0DD5989}">
      <dgm:prSet/>
      <dgm:spPr/>
      <dgm:t>
        <a:bodyPr/>
        <a:lstStyle/>
        <a:p>
          <a:endParaRPr lang="zh-CN" altLang="en-US"/>
        </a:p>
      </dgm:t>
    </dgm:pt>
    <dgm:pt modelId="{4455D86B-68B8-304A-96DB-1F1355C413B5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最优秀的在岗专业培训</a:t>
          </a:r>
        </a:p>
      </dgm:t>
    </dgm:pt>
    <dgm:pt modelId="{0FF1ECBD-7998-7F48-B9E9-04391279843B}" type="parTrans" cxnId="{EB2FA303-FA58-2A40-A0B7-C64BE9FE9A98}">
      <dgm:prSet/>
      <dgm:spPr/>
      <dgm:t>
        <a:bodyPr/>
        <a:lstStyle/>
        <a:p>
          <a:endParaRPr lang="zh-CN" altLang="en-US"/>
        </a:p>
      </dgm:t>
    </dgm:pt>
    <dgm:pt modelId="{1C217FC0-D605-BD42-916E-D6862FA276B5}" type="sibTrans" cxnId="{EB2FA303-FA58-2A40-A0B7-C64BE9FE9A98}">
      <dgm:prSet/>
      <dgm:spPr/>
      <dgm:t>
        <a:bodyPr/>
        <a:lstStyle/>
        <a:p>
          <a:endParaRPr lang="zh-CN" altLang="en-US"/>
        </a:p>
      </dgm:t>
    </dgm:pt>
    <dgm:pt modelId="{A1FE0BEB-7BC0-4D47-BFAB-D7E0B95685DA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最专业的管理训练</a:t>
          </a:r>
        </a:p>
      </dgm:t>
    </dgm:pt>
    <dgm:pt modelId="{A3413981-E5C8-6046-B992-88F6484C5B9D}" type="parTrans" cxnId="{EF8749B0-745A-514D-9286-567D7A5C5AC0}">
      <dgm:prSet/>
      <dgm:spPr/>
      <dgm:t>
        <a:bodyPr/>
        <a:lstStyle/>
        <a:p>
          <a:endParaRPr lang="zh-CN" altLang="en-US"/>
        </a:p>
      </dgm:t>
    </dgm:pt>
    <dgm:pt modelId="{581A6839-00DA-2447-BD6C-47EAF7B4005A}" type="sibTrans" cxnId="{EF8749B0-745A-514D-9286-567D7A5C5AC0}">
      <dgm:prSet/>
      <dgm:spPr/>
      <dgm:t>
        <a:bodyPr/>
        <a:lstStyle/>
        <a:p>
          <a:endParaRPr lang="zh-CN" altLang="en-US"/>
        </a:p>
      </dgm:t>
    </dgm:pt>
    <dgm:pt modelId="{EBD70066-B652-3145-ADBC-E0441D852FB6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最便捷的在线学习</a:t>
          </a:r>
        </a:p>
      </dgm:t>
    </dgm:pt>
    <dgm:pt modelId="{EA64CC06-A755-6642-BA4C-81344DD390B2}" type="parTrans" cxnId="{4087FC8A-1090-6042-A202-9C5BF079105A}">
      <dgm:prSet/>
      <dgm:spPr/>
      <dgm:t>
        <a:bodyPr/>
        <a:lstStyle/>
        <a:p>
          <a:endParaRPr lang="zh-CN" altLang="en-US"/>
        </a:p>
      </dgm:t>
    </dgm:pt>
    <dgm:pt modelId="{73F85FEC-884D-C643-AE21-A7CAF6B16435}" type="sibTrans" cxnId="{4087FC8A-1090-6042-A202-9C5BF079105A}">
      <dgm:prSet/>
      <dgm:spPr/>
      <dgm:t>
        <a:bodyPr/>
        <a:lstStyle/>
        <a:p>
          <a:endParaRPr lang="zh-CN" altLang="en-US"/>
        </a:p>
      </dgm:t>
    </dgm:pt>
    <dgm:pt modelId="{FBE0F34D-6E2E-A84C-A405-ED601C177016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邀请行业大咖分享经验</a:t>
          </a:r>
        </a:p>
      </dgm:t>
    </dgm:pt>
    <dgm:pt modelId="{BE7A5D4E-0567-0240-A3FA-37B64095F6CF}" type="parTrans" cxnId="{2FAF99B5-9649-CC4A-9123-D4086F77BBCD}">
      <dgm:prSet/>
      <dgm:spPr/>
      <dgm:t>
        <a:bodyPr/>
        <a:lstStyle/>
        <a:p>
          <a:endParaRPr lang="zh-CN" altLang="en-US"/>
        </a:p>
      </dgm:t>
    </dgm:pt>
    <dgm:pt modelId="{A18470E9-EFC6-6E43-A3A9-3447B7043809}" type="sibTrans" cxnId="{2FAF99B5-9649-CC4A-9123-D4086F77BBCD}">
      <dgm:prSet/>
      <dgm:spPr/>
      <dgm:t>
        <a:bodyPr/>
        <a:lstStyle/>
        <a:p>
          <a:endParaRPr lang="zh-CN" altLang="en-US"/>
        </a:p>
      </dgm:t>
    </dgm:pt>
    <dgm:pt modelId="{DAE966A8-E006-AE4E-85BD-42B69AF1FC25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吸收新鲜、有趣、多元化的行业知识</a:t>
          </a:r>
        </a:p>
      </dgm:t>
    </dgm:pt>
    <dgm:pt modelId="{66AE541C-F3C1-7F46-80AE-C0D8D6DDC7A2}" type="parTrans" cxnId="{E5DE8254-7998-A945-9E78-DCAB6F5F8CB4}">
      <dgm:prSet/>
      <dgm:spPr/>
      <dgm:t>
        <a:bodyPr/>
        <a:lstStyle/>
        <a:p>
          <a:endParaRPr lang="zh-CN" altLang="en-US"/>
        </a:p>
      </dgm:t>
    </dgm:pt>
    <dgm:pt modelId="{4674FF9E-86B6-524C-96F8-0444606AA2FA}" type="sibTrans" cxnId="{E5DE8254-7998-A945-9E78-DCAB6F5F8CB4}">
      <dgm:prSet/>
      <dgm:spPr/>
      <dgm:t>
        <a:bodyPr/>
        <a:lstStyle/>
        <a:p>
          <a:endParaRPr lang="zh-CN" altLang="en-US"/>
        </a:p>
      </dgm:t>
    </dgm:pt>
    <dgm:pt modelId="{3BB87110-C8BA-F84B-B1C2-D189A3D0A318}">
      <dgm:prSet phldrT="[文本]" custT="1"/>
      <dgm:spPr>
        <a:noFill/>
        <a:ln>
          <a:solidFill>
            <a:srgbClr val="734337"/>
          </a:solidFill>
        </a:ln>
      </dgm:spPr>
      <dgm:t>
        <a:bodyPr/>
        <a:lstStyle/>
        <a:p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拓展视野、持续碰撞思维</a:t>
          </a:r>
        </a:p>
      </dgm:t>
    </dgm:pt>
    <dgm:pt modelId="{8C949933-73D2-EC43-8461-44E41FA401D3}" type="parTrans" cxnId="{2D20534F-C908-4749-8315-C23DCCC2B950}">
      <dgm:prSet/>
      <dgm:spPr/>
      <dgm:t>
        <a:bodyPr/>
        <a:lstStyle/>
        <a:p>
          <a:endParaRPr lang="zh-CN" altLang="en-US"/>
        </a:p>
      </dgm:t>
    </dgm:pt>
    <dgm:pt modelId="{A3E71C07-F809-BD46-AB3C-CD1103895CFC}" type="sibTrans" cxnId="{2D20534F-C908-4749-8315-C23DCCC2B950}">
      <dgm:prSet/>
      <dgm:spPr/>
      <dgm:t>
        <a:bodyPr/>
        <a:lstStyle/>
        <a:p>
          <a:endParaRPr lang="zh-CN" altLang="en-US"/>
        </a:p>
      </dgm:t>
    </dgm:pt>
    <dgm:pt modelId="{FBCD75E7-40F9-ED40-808C-61264C8EF244}" type="pres">
      <dgm:prSet presAssocID="{970B78F9-E14E-B541-B23B-24BBBD5566D9}" presName="diagram" presStyleCnt="0">
        <dgm:presLayoutVars>
          <dgm:dir/>
          <dgm:animLvl val="lvl"/>
          <dgm:resizeHandles val="exact"/>
        </dgm:presLayoutVars>
      </dgm:prSet>
      <dgm:spPr/>
    </dgm:pt>
    <dgm:pt modelId="{BF96BD0E-6AF9-2D4D-B6DF-B30E60D8B5FC}" type="pres">
      <dgm:prSet presAssocID="{2B595F99-6E8F-424F-A4A3-3EFD4AAE0988}" presName="compNode" presStyleCnt="0"/>
      <dgm:spPr/>
    </dgm:pt>
    <dgm:pt modelId="{5BBBF3F6-84F5-B240-9842-20D88F7BDA96}" type="pres">
      <dgm:prSet presAssocID="{2B595F99-6E8F-424F-A4A3-3EFD4AAE0988}" presName="childRect" presStyleLbl="bgAcc1" presStyleIdx="0" presStyleCnt="3">
        <dgm:presLayoutVars>
          <dgm:bulletEnabled val="1"/>
        </dgm:presLayoutVars>
      </dgm:prSet>
      <dgm:spPr>
        <a:ln>
          <a:solidFill>
            <a:srgbClr val="734337"/>
          </a:solidFill>
        </a:ln>
      </dgm:spPr>
    </dgm:pt>
    <dgm:pt modelId="{68E5DCDB-D20A-114E-9ADC-BDB9B9DE48B7}" type="pres">
      <dgm:prSet presAssocID="{2B595F99-6E8F-424F-A4A3-3EFD4AAE098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762B50C-58D5-204A-A9B6-962CB98A86D6}" type="pres">
      <dgm:prSet presAssocID="{2B595F99-6E8F-424F-A4A3-3EFD4AAE0988}" presName="parentRect" presStyleLbl="alignNode1" presStyleIdx="0" presStyleCnt="3"/>
      <dgm:spPr/>
    </dgm:pt>
    <dgm:pt modelId="{B6F0F614-0BCC-B547-AABD-4566089CD400}" type="pres">
      <dgm:prSet presAssocID="{2B595F99-6E8F-424F-A4A3-3EFD4AAE0988}" presName="adorn" presStyleLbl="fgAccFollow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solidFill>
            <a:srgbClr val="734337"/>
          </a:solidFill>
        </a:ln>
      </dgm:spPr>
    </dgm:pt>
    <dgm:pt modelId="{3E91022C-2094-9B40-8B2C-2330BB99FA01}" type="pres">
      <dgm:prSet presAssocID="{FCBD6005-C7D2-C249-ACCF-13D3C103225F}" presName="sibTrans" presStyleLbl="sibTrans2D1" presStyleIdx="0" presStyleCnt="0"/>
      <dgm:spPr/>
    </dgm:pt>
    <dgm:pt modelId="{9DC193FC-D4C9-B040-8648-DC32E2F229DC}" type="pres">
      <dgm:prSet presAssocID="{7C9817CB-67DE-6544-A78A-4C23081071A9}" presName="compNode" presStyleCnt="0"/>
      <dgm:spPr/>
    </dgm:pt>
    <dgm:pt modelId="{A44DFB3F-E6D4-794B-9309-5071197E2D3C}" type="pres">
      <dgm:prSet presAssocID="{7C9817CB-67DE-6544-A78A-4C23081071A9}" presName="childRect" presStyleLbl="bgAcc1" presStyleIdx="1" presStyleCnt="3">
        <dgm:presLayoutVars>
          <dgm:bulletEnabled val="1"/>
        </dgm:presLayoutVars>
      </dgm:prSet>
      <dgm:spPr>
        <a:ln>
          <a:solidFill>
            <a:srgbClr val="734337"/>
          </a:solidFill>
        </a:ln>
      </dgm:spPr>
    </dgm:pt>
    <dgm:pt modelId="{958EDE21-3268-F846-84AB-7D5A12DE2323}" type="pres">
      <dgm:prSet presAssocID="{7C9817CB-67DE-6544-A78A-4C23081071A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E7A66E6-540A-9844-9127-E33E31C61CAE}" type="pres">
      <dgm:prSet presAssocID="{7C9817CB-67DE-6544-A78A-4C23081071A9}" presName="parentRect" presStyleLbl="alignNode1" presStyleIdx="1" presStyleCnt="3"/>
      <dgm:spPr/>
    </dgm:pt>
    <dgm:pt modelId="{421EF10E-9103-0441-A938-360A617DE328}" type="pres">
      <dgm:prSet presAssocID="{7C9817CB-67DE-6544-A78A-4C23081071A9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solidFill>
            <a:srgbClr val="734337"/>
          </a:solidFill>
        </a:ln>
      </dgm:spPr>
    </dgm:pt>
    <dgm:pt modelId="{E5DC6478-3520-3142-95C5-7202E041F006}" type="pres">
      <dgm:prSet presAssocID="{1B50AA33-727B-E04B-86FC-0A8603A20465}" presName="sibTrans" presStyleLbl="sibTrans2D1" presStyleIdx="0" presStyleCnt="0"/>
      <dgm:spPr/>
    </dgm:pt>
    <dgm:pt modelId="{AF7A5333-CB46-DF4F-8B8D-B90876AF4140}" type="pres">
      <dgm:prSet presAssocID="{DA32426C-F114-E241-AF25-5DB728251751}" presName="compNode" presStyleCnt="0"/>
      <dgm:spPr/>
    </dgm:pt>
    <dgm:pt modelId="{8794CA69-46EC-3D46-BEA8-023AFCC26CF4}" type="pres">
      <dgm:prSet presAssocID="{DA32426C-F114-E241-AF25-5DB728251751}" presName="childRect" presStyleLbl="bgAcc1" presStyleIdx="2" presStyleCnt="3">
        <dgm:presLayoutVars>
          <dgm:bulletEnabled val="1"/>
        </dgm:presLayoutVars>
      </dgm:prSet>
      <dgm:spPr>
        <a:ln>
          <a:solidFill>
            <a:srgbClr val="734337"/>
          </a:solidFill>
        </a:ln>
      </dgm:spPr>
    </dgm:pt>
    <dgm:pt modelId="{5232C8FB-7F6B-1A46-9A09-2F3FB0A0E333}" type="pres">
      <dgm:prSet presAssocID="{DA32426C-F114-E241-AF25-5DB72825175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4933496-AE5E-554D-B693-268E2D1B5C75}" type="pres">
      <dgm:prSet presAssocID="{DA32426C-F114-E241-AF25-5DB728251751}" presName="parentRect" presStyleLbl="alignNode1" presStyleIdx="2" presStyleCnt="3"/>
      <dgm:spPr/>
    </dgm:pt>
    <dgm:pt modelId="{665C70EE-9525-474B-A26C-AEF6C27C579A}" type="pres">
      <dgm:prSet presAssocID="{DA32426C-F114-E241-AF25-5DB728251751}" presName="adorn" presStyleLbl="fgAccFollow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solidFill>
            <a:srgbClr val="734337"/>
          </a:solidFill>
        </a:ln>
      </dgm:spPr>
    </dgm:pt>
  </dgm:ptLst>
  <dgm:cxnLst>
    <dgm:cxn modelId="{99EA1901-257A-ED45-8405-5F65E0DD5989}" srcId="{7C9817CB-67DE-6544-A78A-4C23081071A9}" destId="{70C2D4C5-381E-F242-9B3D-C62D99EA801A}" srcOrd="0" destOrd="0" parTransId="{D1277955-ABA2-E74D-A5CC-7E14048D9EF4}" sibTransId="{9D13F09D-64ED-304F-B16B-03692ACCDDF9}"/>
    <dgm:cxn modelId="{E545B701-50F3-464E-9609-79EDD4282A32}" type="presOf" srcId="{70C2D4C5-381E-F242-9B3D-C62D99EA801A}" destId="{A44DFB3F-E6D4-794B-9309-5071197E2D3C}" srcOrd="0" destOrd="0" presId="urn:microsoft.com/office/officeart/2005/8/layout/bList2"/>
    <dgm:cxn modelId="{EB2FA303-FA58-2A40-A0B7-C64BE9FE9A98}" srcId="{7C9817CB-67DE-6544-A78A-4C23081071A9}" destId="{4455D86B-68B8-304A-96DB-1F1355C413B5}" srcOrd="1" destOrd="0" parTransId="{0FF1ECBD-7998-7F48-B9E9-04391279843B}" sibTransId="{1C217FC0-D605-BD42-916E-D6862FA276B5}"/>
    <dgm:cxn modelId="{D1A8CC03-69F3-E343-8927-E30AD437B5AD}" srcId="{970B78F9-E14E-B541-B23B-24BBBD5566D9}" destId="{DA32426C-F114-E241-AF25-5DB728251751}" srcOrd="2" destOrd="0" parTransId="{313DB340-12A0-D840-ACC4-A8FE761EF0CD}" sibTransId="{A517119D-D1A4-D346-B251-24E929D4F1D6}"/>
    <dgm:cxn modelId="{2A8EE224-710F-E04D-BBF0-970E5024EBF2}" srcId="{2B595F99-6E8F-424F-A4A3-3EFD4AAE0988}" destId="{CB4FDE8B-46FE-0741-A083-E03769103290}" srcOrd="0" destOrd="0" parTransId="{AE6F45C3-C91E-924A-BFD4-86E54207C732}" sibTransId="{23D1E8D8-D788-1F46-8A68-964AC6922D1A}"/>
    <dgm:cxn modelId="{61136925-9B63-4794-8D96-1028325A58D3}" type="presOf" srcId="{2B595F99-6E8F-424F-A4A3-3EFD4AAE0988}" destId="{B762B50C-58D5-204A-A9B6-962CB98A86D6}" srcOrd="1" destOrd="0" presId="urn:microsoft.com/office/officeart/2005/8/layout/bList2"/>
    <dgm:cxn modelId="{FEA54C66-6BF1-7C42-B105-90D1EFD6D270}" srcId="{2B595F99-6E8F-424F-A4A3-3EFD4AAE0988}" destId="{8F2BC313-C463-FF4B-B24F-957B47059EBD}" srcOrd="1" destOrd="0" parTransId="{33A11664-2241-E946-B77C-152FF7D7AFEC}" sibTransId="{4C6BFCA8-8D44-5349-BC0E-E2B2AFA2995C}"/>
    <dgm:cxn modelId="{9E4C9067-2CED-44E0-9FEC-1D0F157BD99D}" type="presOf" srcId="{1B50AA33-727B-E04B-86FC-0A8603A20465}" destId="{E5DC6478-3520-3142-95C5-7202E041F006}" srcOrd="0" destOrd="0" presId="urn:microsoft.com/office/officeart/2005/8/layout/bList2"/>
    <dgm:cxn modelId="{86D6AA67-9B76-4E59-91BA-C434FE04A799}" type="presOf" srcId="{FCBD6005-C7D2-C249-ACCF-13D3C103225F}" destId="{3E91022C-2094-9B40-8B2C-2330BB99FA01}" srcOrd="0" destOrd="0" presId="urn:microsoft.com/office/officeart/2005/8/layout/bList2"/>
    <dgm:cxn modelId="{E2BEF94D-A33C-4BBC-A618-48D28AEA56B2}" type="presOf" srcId="{A1FE0BEB-7BC0-4D47-BFAB-D7E0B95685DA}" destId="{A44DFB3F-E6D4-794B-9309-5071197E2D3C}" srcOrd="0" destOrd="2" presId="urn:microsoft.com/office/officeart/2005/8/layout/bList2"/>
    <dgm:cxn modelId="{2D20534F-C908-4749-8315-C23DCCC2B950}" srcId="{DA32426C-F114-E241-AF25-5DB728251751}" destId="{3BB87110-C8BA-F84B-B1C2-D189A3D0A318}" srcOrd="2" destOrd="0" parTransId="{8C949933-73D2-EC43-8461-44E41FA401D3}" sibTransId="{A3E71C07-F809-BD46-AB3C-CD1103895CFC}"/>
    <dgm:cxn modelId="{3BAB5950-189D-4D26-B2A7-26B155DBE3D8}" type="presOf" srcId="{FBE0F34D-6E2E-A84C-A405-ED601C177016}" destId="{8794CA69-46EC-3D46-BEA8-023AFCC26CF4}" srcOrd="0" destOrd="0" presId="urn:microsoft.com/office/officeart/2005/8/layout/bList2"/>
    <dgm:cxn modelId="{F3BE7851-B4A4-4675-ABD5-ED80DF4E109F}" type="presOf" srcId="{EBD70066-B652-3145-ADBC-E0441D852FB6}" destId="{A44DFB3F-E6D4-794B-9309-5071197E2D3C}" srcOrd="0" destOrd="3" presId="urn:microsoft.com/office/officeart/2005/8/layout/bList2"/>
    <dgm:cxn modelId="{DA4A3C52-2DA0-47E5-868D-0E7FA90C6906}" type="presOf" srcId="{DAE966A8-E006-AE4E-85BD-42B69AF1FC25}" destId="{8794CA69-46EC-3D46-BEA8-023AFCC26CF4}" srcOrd="0" destOrd="1" presId="urn:microsoft.com/office/officeart/2005/8/layout/bList2"/>
    <dgm:cxn modelId="{FF570E74-A001-DE41-8136-B1AB8854D664}" srcId="{970B78F9-E14E-B541-B23B-24BBBD5566D9}" destId="{7C9817CB-67DE-6544-A78A-4C23081071A9}" srcOrd="1" destOrd="0" parTransId="{B30AC6FC-3ABF-B84B-A944-2D764E9EAA8C}" sibTransId="{1B50AA33-727B-E04B-86FC-0A8603A20465}"/>
    <dgm:cxn modelId="{E5DE8254-7998-A945-9E78-DCAB6F5F8CB4}" srcId="{DA32426C-F114-E241-AF25-5DB728251751}" destId="{DAE966A8-E006-AE4E-85BD-42B69AF1FC25}" srcOrd="1" destOrd="0" parTransId="{66AE541C-F3C1-7F46-80AE-C0D8D6DDC7A2}" sibTransId="{4674FF9E-86B6-524C-96F8-0444606AA2FA}"/>
    <dgm:cxn modelId="{60401F78-6AD1-4701-8D36-ABB08E077C4E}" type="presOf" srcId="{2B595F99-6E8F-424F-A4A3-3EFD4AAE0988}" destId="{68E5DCDB-D20A-114E-9ADC-BDB9B9DE48B7}" srcOrd="0" destOrd="0" presId="urn:microsoft.com/office/officeart/2005/8/layout/bList2"/>
    <dgm:cxn modelId="{173FD77C-976B-4B28-8F6E-771FADF27556}" type="presOf" srcId="{7C9817CB-67DE-6544-A78A-4C23081071A9}" destId="{958EDE21-3268-F846-84AB-7D5A12DE2323}" srcOrd="0" destOrd="0" presId="urn:microsoft.com/office/officeart/2005/8/layout/bList2"/>
    <dgm:cxn modelId="{4087FC8A-1090-6042-A202-9C5BF079105A}" srcId="{7C9817CB-67DE-6544-A78A-4C23081071A9}" destId="{EBD70066-B652-3145-ADBC-E0441D852FB6}" srcOrd="3" destOrd="0" parTransId="{EA64CC06-A755-6642-BA4C-81344DD390B2}" sibTransId="{73F85FEC-884D-C643-AE21-A7CAF6B16435}"/>
    <dgm:cxn modelId="{61CFC68C-A3A0-41C7-93B6-312A59ABE5EE}" type="presOf" srcId="{7C9817CB-67DE-6544-A78A-4C23081071A9}" destId="{0E7A66E6-540A-9844-9127-E33E31C61CAE}" srcOrd="1" destOrd="0" presId="urn:microsoft.com/office/officeart/2005/8/layout/bList2"/>
    <dgm:cxn modelId="{EF8749B0-745A-514D-9286-567D7A5C5AC0}" srcId="{7C9817CB-67DE-6544-A78A-4C23081071A9}" destId="{A1FE0BEB-7BC0-4D47-BFAB-D7E0B95685DA}" srcOrd="2" destOrd="0" parTransId="{A3413981-E5C8-6046-B992-88F6484C5B9D}" sibTransId="{581A6839-00DA-2447-BD6C-47EAF7B4005A}"/>
    <dgm:cxn modelId="{2FAF99B5-9649-CC4A-9123-D4086F77BBCD}" srcId="{DA32426C-F114-E241-AF25-5DB728251751}" destId="{FBE0F34D-6E2E-A84C-A405-ED601C177016}" srcOrd="0" destOrd="0" parTransId="{BE7A5D4E-0567-0240-A3FA-37B64095F6CF}" sibTransId="{A18470E9-EFC6-6E43-A3A9-3447B7043809}"/>
    <dgm:cxn modelId="{9CA23EB7-378C-2F4C-9B06-6F0C91F0B6CC}" srcId="{970B78F9-E14E-B541-B23B-24BBBD5566D9}" destId="{2B595F99-6E8F-424F-A4A3-3EFD4AAE0988}" srcOrd="0" destOrd="0" parTransId="{07808FAB-99D7-EB4C-A2CA-208B11DE9B7A}" sibTransId="{FCBD6005-C7D2-C249-ACCF-13D3C103225F}"/>
    <dgm:cxn modelId="{8BCF08B9-7D73-4475-A0DA-71B5F89A9ABD}" type="presOf" srcId="{3BB87110-C8BA-F84B-B1C2-D189A3D0A318}" destId="{8794CA69-46EC-3D46-BEA8-023AFCC26CF4}" srcOrd="0" destOrd="2" presId="urn:microsoft.com/office/officeart/2005/8/layout/bList2"/>
    <dgm:cxn modelId="{AA07A8BA-DD05-4844-8824-4E1D9CA5A1B1}" type="presOf" srcId="{DA32426C-F114-E241-AF25-5DB728251751}" destId="{5232C8FB-7F6B-1A46-9A09-2F3FB0A0E333}" srcOrd="0" destOrd="0" presId="urn:microsoft.com/office/officeart/2005/8/layout/bList2"/>
    <dgm:cxn modelId="{634A52BD-DE30-4A21-A601-800650B2868D}" type="presOf" srcId="{CB4FDE8B-46FE-0741-A083-E03769103290}" destId="{5BBBF3F6-84F5-B240-9842-20D88F7BDA96}" srcOrd="0" destOrd="0" presId="urn:microsoft.com/office/officeart/2005/8/layout/bList2"/>
    <dgm:cxn modelId="{36F54BC4-FC3B-4AFE-97F9-B6A6EE6D289A}" type="presOf" srcId="{970B78F9-E14E-B541-B23B-24BBBD5566D9}" destId="{FBCD75E7-40F9-ED40-808C-61264C8EF244}" srcOrd="0" destOrd="0" presId="urn:microsoft.com/office/officeart/2005/8/layout/bList2"/>
    <dgm:cxn modelId="{BC0439C7-A778-496A-B51C-A8A9132B41A5}" type="presOf" srcId="{8F2BC313-C463-FF4B-B24F-957B47059EBD}" destId="{5BBBF3F6-84F5-B240-9842-20D88F7BDA96}" srcOrd="0" destOrd="1" presId="urn:microsoft.com/office/officeart/2005/8/layout/bList2"/>
    <dgm:cxn modelId="{19ED2ECE-7CBD-4EDD-B861-46EE2B5DBDE8}" type="presOf" srcId="{DA32426C-F114-E241-AF25-5DB728251751}" destId="{E4933496-AE5E-554D-B693-268E2D1B5C75}" srcOrd="1" destOrd="0" presId="urn:microsoft.com/office/officeart/2005/8/layout/bList2"/>
    <dgm:cxn modelId="{AF9576EE-1063-4351-8E49-CB47595B44D4}" type="presOf" srcId="{4455D86B-68B8-304A-96DB-1F1355C413B5}" destId="{A44DFB3F-E6D4-794B-9309-5071197E2D3C}" srcOrd="0" destOrd="1" presId="urn:microsoft.com/office/officeart/2005/8/layout/bList2"/>
    <dgm:cxn modelId="{1FCC8F7B-DD77-46AB-AB68-CC1F1240DF30}" type="presParOf" srcId="{FBCD75E7-40F9-ED40-808C-61264C8EF244}" destId="{BF96BD0E-6AF9-2D4D-B6DF-B30E60D8B5FC}" srcOrd="0" destOrd="0" presId="urn:microsoft.com/office/officeart/2005/8/layout/bList2"/>
    <dgm:cxn modelId="{D82B7121-22A8-4BD2-99BD-26F728CDF963}" type="presParOf" srcId="{BF96BD0E-6AF9-2D4D-B6DF-B30E60D8B5FC}" destId="{5BBBF3F6-84F5-B240-9842-20D88F7BDA96}" srcOrd="0" destOrd="0" presId="urn:microsoft.com/office/officeart/2005/8/layout/bList2"/>
    <dgm:cxn modelId="{918886CE-3F44-4157-AEF6-E36FC25C16BF}" type="presParOf" srcId="{BF96BD0E-6AF9-2D4D-B6DF-B30E60D8B5FC}" destId="{68E5DCDB-D20A-114E-9ADC-BDB9B9DE48B7}" srcOrd="1" destOrd="0" presId="urn:microsoft.com/office/officeart/2005/8/layout/bList2"/>
    <dgm:cxn modelId="{B65CD0A9-E012-4A0C-831F-FD8C04B7FDF5}" type="presParOf" srcId="{BF96BD0E-6AF9-2D4D-B6DF-B30E60D8B5FC}" destId="{B762B50C-58D5-204A-A9B6-962CB98A86D6}" srcOrd="2" destOrd="0" presId="urn:microsoft.com/office/officeart/2005/8/layout/bList2"/>
    <dgm:cxn modelId="{E040EA68-1A4A-40A1-8129-C0F150FEAA25}" type="presParOf" srcId="{BF96BD0E-6AF9-2D4D-B6DF-B30E60D8B5FC}" destId="{B6F0F614-0BCC-B547-AABD-4566089CD400}" srcOrd="3" destOrd="0" presId="urn:microsoft.com/office/officeart/2005/8/layout/bList2"/>
    <dgm:cxn modelId="{09C973D6-4920-49A3-8D1F-CD50B5F4AF76}" type="presParOf" srcId="{FBCD75E7-40F9-ED40-808C-61264C8EF244}" destId="{3E91022C-2094-9B40-8B2C-2330BB99FA01}" srcOrd="1" destOrd="0" presId="urn:microsoft.com/office/officeart/2005/8/layout/bList2"/>
    <dgm:cxn modelId="{B951C4C5-CD15-4A4F-8AB2-DACC6715027A}" type="presParOf" srcId="{FBCD75E7-40F9-ED40-808C-61264C8EF244}" destId="{9DC193FC-D4C9-B040-8648-DC32E2F229DC}" srcOrd="2" destOrd="0" presId="urn:microsoft.com/office/officeart/2005/8/layout/bList2"/>
    <dgm:cxn modelId="{4CFF20C5-8DD7-4F9F-9400-06E66B888912}" type="presParOf" srcId="{9DC193FC-D4C9-B040-8648-DC32E2F229DC}" destId="{A44DFB3F-E6D4-794B-9309-5071197E2D3C}" srcOrd="0" destOrd="0" presId="urn:microsoft.com/office/officeart/2005/8/layout/bList2"/>
    <dgm:cxn modelId="{92C0F1D5-3459-4A1B-BAE9-F05B65C9CB3A}" type="presParOf" srcId="{9DC193FC-D4C9-B040-8648-DC32E2F229DC}" destId="{958EDE21-3268-F846-84AB-7D5A12DE2323}" srcOrd="1" destOrd="0" presId="urn:microsoft.com/office/officeart/2005/8/layout/bList2"/>
    <dgm:cxn modelId="{8DC80DC7-82F9-46F7-8D3F-07976D977884}" type="presParOf" srcId="{9DC193FC-D4C9-B040-8648-DC32E2F229DC}" destId="{0E7A66E6-540A-9844-9127-E33E31C61CAE}" srcOrd="2" destOrd="0" presId="urn:microsoft.com/office/officeart/2005/8/layout/bList2"/>
    <dgm:cxn modelId="{E18DE1E4-1F5A-49FB-B476-CABE0730265B}" type="presParOf" srcId="{9DC193FC-D4C9-B040-8648-DC32E2F229DC}" destId="{421EF10E-9103-0441-A938-360A617DE328}" srcOrd="3" destOrd="0" presId="urn:microsoft.com/office/officeart/2005/8/layout/bList2"/>
    <dgm:cxn modelId="{953B400B-D687-4A87-8708-A67755929121}" type="presParOf" srcId="{FBCD75E7-40F9-ED40-808C-61264C8EF244}" destId="{E5DC6478-3520-3142-95C5-7202E041F006}" srcOrd="3" destOrd="0" presId="urn:microsoft.com/office/officeart/2005/8/layout/bList2"/>
    <dgm:cxn modelId="{A238504D-6543-4651-961A-A010CC80B3FF}" type="presParOf" srcId="{FBCD75E7-40F9-ED40-808C-61264C8EF244}" destId="{AF7A5333-CB46-DF4F-8B8D-B90876AF4140}" srcOrd="4" destOrd="0" presId="urn:microsoft.com/office/officeart/2005/8/layout/bList2"/>
    <dgm:cxn modelId="{5F6344A4-D785-4364-992B-D4D76251DE91}" type="presParOf" srcId="{AF7A5333-CB46-DF4F-8B8D-B90876AF4140}" destId="{8794CA69-46EC-3D46-BEA8-023AFCC26CF4}" srcOrd="0" destOrd="0" presId="urn:microsoft.com/office/officeart/2005/8/layout/bList2"/>
    <dgm:cxn modelId="{1BEB8054-86CB-4AC4-9BD4-48FA6A9B2413}" type="presParOf" srcId="{AF7A5333-CB46-DF4F-8B8D-B90876AF4140}" destId="{5232C8FB-7F6B-1A46-9A09-2F3FB0A0E333}" srcOrd="1" destOrd="0" presId="urn:microsoft.com/office/officeart/2005/8/layout/bList2"/>
    <dgm:cxn modelId="{F3BB6F91-4A2A-46D6-9060-586F0E221504}" type="presParOf" srcId="{AF7A5333-CB46-DF4F-8B8D-B90876AF4140}" destId="{E4933496-AE5E-554D-B693-268E2D1B5C75}" srcOrd="2" destOrd="0" presId="urn:microsoft.com/office/officeart/2005/8/layout/bList2"/>
    <dgm:cxn modelId="{BB285FE1-82D0-469C-B2E0-5ACADF3497E2}" type="presParOf" srcId="{AF7A5333-CB46-DF4F-8B8D-B90876AF4140}" destId="{665C70EE-9525-474B-A26C-AEF6C27C579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3F956-E5D2-4B1D-8D0B-9EB4294ADAE7}">
      <dsp:nvSpPr>
        <dsp:cNvPr id="0" name=""/>
        <dsp:cNvSpPr/>
      </dsp:nvSpPr>
      <dsp:spPr>
        <a:xfrm>
          <a:off x="2547" y="159883"/>
          <a:ext cx="2549813" cy="218549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B679F-58B3-4C24-8EFC-786E539989DB}">
      <dsp:nvSpPr>
        <dsp:cNvPr id="0" name=""/>
        <dsp:cNvSpPr/>
      </dsp:nvSpPr>
      <dsp:spPr>
        <a:xfrm>
          <a:off x="2547" y="1689727"/>
          <a:ext cx="2549813" cy="52451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娜娜</a:t>
          </a:r>
        </a:p>
      </dsp:txBody>
      <dsp:txXfrm>
        <a:off x="2547" y="1689727"/>
        <a:ext cx="2549813" cy="524518"/>
      </dsp:txXfrm>
    </dsp:sp>
    <dsp:sp modelId="{77E5A6DA-808B-470C-9B22-D524DE1CFC6F}">
      <dsp:nvSpPr>
        <dsp:cNvPr id="0" name=""/>
        <dsp:cNvSpPr/>
      </dsp:nvSpPr>
      <dsp:spPr>
        <a:xfrm>
          <a:off x="2812434" y="159883"/>
          <a:ext cx="2549813" cy="218549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A1C42-0A2D-4700-8F0C-0F7C69392012}">
      <dsp:nvSpPr>
        <dsp:cNvPr id="0" name=""/>
        <dsp:cNvSpPr/>
      </dsp:nvSpPr>
      <dsp:spPr>
        <a:xfrm>
          <a:off x="2812434" y="1689727"/>
          <a:ext cx="2549813" cy="52451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导师一</a:t>
          </a:r>
        </a:p>
      </dsp:txBody>
      <dsp:txXfrm>
        <a:off x="2812434" y="1689727"/>
        <a:ext cx="2549813" cy="524518"/>
      </dsp:txXfrm>
    </dsp:sp>
    <dsp:sp modelId="{3EEBF158-DCFC-4276-AB69-C15B0342AE12}">
      <dsp:nvSpPr>
        <dsp:cNvPr id="0" name=""/>
        <dsp:cNvSpPr/>
      </dsp:nvSpPr>
      <dsp:spPr>
        <a:xfrm>
          <a:off x="5622321" y="159883"/>
          <a:ext cx="2549813" cy="218549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01581-DBD5-4693-8A0F-75C6D2893F79}">
      <dsp:nvSpPr>
        <dsp:cNvPr id="0" name=""/>
        <dsp:cNvSpPr/>
      </dsp:nvSpPr>
      <dsp:spPr>
        <a:xfrm>
          <a:off x="5622321" y="1689727"/>
          <a:ext cx="2549813" cy="52451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导师二</a:t>
          </a:r>
        </a:p>
      </dsp:txBody>
      <dsp:txXfrm>
        <a:off x="5622321" y="1689727"/>
        <a:ext cx="2549813" cy="524518"/>
      </dsp:txXfrm>
    </dsp:sp>
    <dsp:sp modelId="{EE1EE205-E050-4CEA-89F5-4E352E1CECF0}">
      <dsp:nvSpPr>
        <dsp:cNvPr id="0" name=""/>
        <dsp:cNvSpPr/>
      </dsp:nvSpPr>
      <dsp:spPr>
        <a:xfrm>
          <a:off x="1407490" y="2600356"/>
          <a:ext cx="2549813" cy="218549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84DBD-ADE6-42DC-9F0F-B4527FAED974}">
      <dsp:nvSpPr>
        <dsp:cNvPr id="0" name=""/>
        <dsp:cNvSpPr/>
      </dsp:nvSpPr>
      <dsp:spPr>
        <a:xfrm>
          <a:off x="1407490" y="4130201"/>
          <a:ext cx="2549813" cy="52451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导师三</a:t>
          </a:r>
        </a:p>
      </dsp:txBody>
      <dsp:txXfrm>
        <a:off x="1407490" y="4130201"/>
        <a:ext cx="2549813" cy="524518"/>
      </dsp:txXfrm>
    </dsp:sp>
    <dsp:sp modelId="{6BE92BE9-DF55-4134-B9C3-BF2028458241}">
      <dsp:nvSpPr>
        <dsp:cNvPr id="0" name=""/>
        <dsp:cNvSpPr/>
      </dsp:nvSpPr>
      <dsp:spPr>
        <a:xfrm>
          <a:off x="4217377" y="2600356"/>
          <a:ext cx="2549813" cy="218549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BDCE2-4E7D-4758-BFCA-4EC8A9522146}">
      <dsp:nvSpPr>
        <dsp:cNvPr id="0" name=""/>
        <dsp:cNvSpPr/>
      </dsp:nvSpPr>
      <dsp:spPr>
        <a:xfrm>
          <a:off x="4217377" y="4130201"/>
          <a:ext cx="2549813" cy="52451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导师四</a:t>
          </a:r>
        </a:p>
      </dsp:txBody>
      <dsp:txXfrm>
        <a:off x="4217377" y="4130201"/>
        <a:ext cx="2549813" cy="524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BF3F6-84F5-B240-9842-20D88F7BDA96}">
      <dsp:nvSpPr>
        <dsp:cNvPr id="0" name=""/>
        <dsp:cNvSpPr/>
      </dsp:nvSpPr>
      <dsp:spPr>
        <a:xfrm>
          <a:off x="6716" y="1598762"/>
          <a:ext cx="2900842" cy="2165417"/>
        </a:xfrm>
        <a:prstGeom prst="round2SameRect">
          <a:avLst>
            <a:gd name="adj1" fmla="val 8000"/>
            <a:gd name="adj2" fmla="val 0"/>
          </a:avLst>
        </a:prstGeom>
        <a:noFill/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适用于初踏游戏行业的新人。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初创于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2008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年的网易游戏新人培训业界闻名，包含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3-6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个月的体系化课程的专业学习，及多职位参与的</a:t>
          </a:r>
          <a:r>
            <a:rPr lang="en-US" altLang="zh-CN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mini</a:t>
          </a: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项目沉浸式演练。</a:t>
          </a:r>
        </a:p>
      </dsp:txBody>
      <dsp:txXfrm>
        <a:off x="57454" y="1649500"/>
        <a:ext cx="2799366" cy="2114679"/>
      </dsp:txXfrm>
    </dsp:sp>
    <dsp:sp modelId="{B762B50C-58D5-204A-A9B6-962CB98A86D6}">
      <dsp:nvSpPr>
        <dsp:cNvPr id="0" name=""/>
        <dsp:cNvSpPr/>
      </dsp:nvSpPr>
      <dsp:spPr>
        <a:xfrm>
          <a:off x="6716" y="3764179"/>
          <a:ext cx="2900842" cy="931129"/>
        </a:xfrm>
        <a:prstGeom prst="rect">
          <a:avLst/>
        </a:prstGeom>
        <a:solidFill>
          <a:srgbClr val="996600"/>
        </a:solidFill>
        <a:ln w="6350" cap="flat" cmpd="sng" algn="ctr">
          <a:solidFill>
            <a:srgbClr val="9966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萌新资源</a:t>
          </a:r>
        </a:p>
      </dsp:txBody>
      <dsp:txXfrm>
        <a:off x="6716" y="3764179"/>
        <a:ext cx="2042846" cy="931129"/>
      </dsp:txXfrm>
    </dsp:sp>
    <dsp:sp modelId="{B6F0F614-0BCC-B547-AABD-4566089CD400}">
      <dsp:nvSpPr>
        <dsp:cNvPr id="0" name=""/>
        <dsp:cNvSpPr/>
      </dsp:nvSpPr>
      <dsp:spPr>
        <a:xfrm>
          <a:off x="2131623" y="3912081"/>
          <a:ext cx="1015294" cy="101529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DFB3F-E6D4-794B-9309-5071197E2D3C}">
      <dsp:nvSpPr>
        <dsp:cNvPr id="0" name=""/>
        <dsp:cNvSpPr/>
      </dsp:nvSpPr>
      <dsp:spPr>
        <a:xfrm>
          <a:off x="3398450" y="1598762"/>
          <a:ext cx="2900842" cy="2165417"/>
        </a:xfrm>
        <a:prstGeom prst="round2SameRect">
          <a:avLst>
            <a:gd name="adj1" fmla="val 8000"/>
            <a:gd name="adj2" fmla="val 0"/>
          </a:avLst>
        </a:prstGeom>
        <a:noFill/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多元化的沙龙分享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最优秀的在岗专业培训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最专业的管理训练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最便捷的在线学习</a:t>
          </a:r>
        </a:p>
      </dsp:txBody>
      <dsp:txXfrm>
        <a:off x="3449188" y="1649500"/>
        <a:ext cx="2799366" cy="2114679"/>
      </dsp:txXfrm>
    </dsp:sp>
    <dsp:sp modelId="{0E7A66E6-540A-9844-9127-E33E31C61CAE}">
      <dsp:nvSpPr>
        <dsp:cNvPr id="0" name=""/>
        <dsp:cNvSpPr/>
      </dsp:nvSpPr>
      <dsp:spPr>
        <a:xfrm>
          <a:off x="3398450" y="3764179"/>
          <a:ext cx="2900842" cy="931129"/>
        </a:xfrm>
        <a:prstGeom prst="rect">
          <a:avLst/>
        </a:prstGeom>
        <a:solidFill>
          <a:srgbClr val="996600"/>
        </a:solidFill>
        <a:ln w="6350" cap="flat" cmpd="sng" algn="ctr">
          <a:solidFill>
            <a:srgbClr val="9966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进阶宝典</a:t>
          </a:r>
        </a:p>
      </dsp:txBody>
      <dsp:txXfrm>
        <a:off x="3398450" y="3764179"/>
        <a:ext cx="2042846" cy="931129"/>
      </dsp:txXfrm>
    </dsp:sp>
    <dsp:sp modelId="{421EF10E-9103-0441-A938-360A617DE328}">
      <dsp:nvSpPr>
        <dsp:cNvPr id="0" name=""/>
        <dsp:cNvSpPr/>
      </dsp:nvSpPr>
      <dsp:spPr>
        <a:xfrm>
          <a:off x="5523357" y="3912081"/>
          <a:ext cx="1015294" cy="101529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4CA69-46EC-3D46-BEA8-023AFCC26CF4}">
      <dsp:nvSpPr>
        <dsp:cNvPr id="0" name=""/>
        <dsp:cNvSpPr/>
      </dsp:nvSpPr>
      <dsp:spPr>
        <a:xfrm>
          <a:off x="6790185" y="1598762"/>
          <a:ext cx="2900842" cy="2165417"/>
        </a:xfrm>
        <a:prstGeom prst="round2SameRect">
          <a:avLst>
            <a:gd name="adj1" fmla="val 8000"/>
            <a:gd name="adj2" fmla="val 0"/>
          </a:avLst>
        </a:prstGeom>
        <a:noFill/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邀请行业大咖分享经验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吸收新鲜、有趣、多元化的行业知识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拓展视野、持续碰撞思维</a:t>
          </a:r>
        </a:p>
      </dsp:txBody>
      <dsp:txXfrm>
        <a:off x="6840923" y="1649500"/>
        <a:ext cx="2799366" cy="2114679"/>
      </dsp:txXfrm>
    </dsp:sp>
    <dsp:sp modelId="{E4933496-AE5E-554D-B693-268E2D1B5C75}">
      <dsp:nvSpPr>
        <dsp:cNvPr id="0" name=""/>
        <dsp:cNvSpPr/>
      </dsp:nvSpPr>
      <dsp:spPr>
        <a:xfrm>
          <a:off x="6790185" y="3764179"/>
          <a:ext cx="2900842" cy="931129"/>
        </a:xfrm>
        <a:prstGeom prst="rect">
          <a:avLst/>
        </a:prstGeom>
        <a:solidFill>
          <a:srgbClr val="996600"/>
        </a:solidFill>
        <a:ln w="6350" cap="flat" cmpd="sng" algn="ctr">
          <a:solidFill>
            <a:srgbClr val="99660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大咖分享</a:t>
          </a:r>
        </a:p>
      </dsp:txBody>
      <dsp:txXfrm>
        <a:off x="6790185" y="3764179"/>
        <a:ext cx="2042846" cy="931129"/>
      </dsp:txXfrm>
    </dsp:sp>
    <dsp:sp modelId="{665C70EE-9525-474B-A26C-AEF6C27C579A}">
      <dsp:nvSpPr>
        <dsp:cNvPr id="0" name=""/>
        <dsp:cNvSpPr/>
      </dsp:nvSpPr>
      <dsp:spPr>
        <a:xfrm>
          <a:off x="8915091" y="3912081"/>
          <a:ext cx="1015294" cy="1015294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6350" cap="flat" cmpd="sng" algn="ctr">
          <a:solidFill>
            <a:srgbClr val="734337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097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1E162-A48A-4F33-AA64-5D05BD2E4B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966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296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359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3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214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标红两处在</a:t>
            </a:r>
            <a:r>
              <a:rPr lang="en-US" altLang="zh-CN" dirty="0"/>
              <a:t>unity</a:t>
            </a:r>
            <a:r>
              <a:rPr lang="zh-CN" altLang="en-US" dirty="0"/>
              <a:t>引擎下，是不好做的，这部分辛苦陈老师迭代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40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实训提交内容的（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）模板提供，建议文档减少，具体看课程的考核要求。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02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第一次评审时间未确认，还有评审的内容包括哪些内容的？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90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队伍评选规则需要沟通确认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9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075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个人评选需要沟通确认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19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日历表待完善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0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2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4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89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70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1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14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这部分简单带过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60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重点介绍萌新资源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10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讲的时候，重点强调小号飞升，新员工培训这块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4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985B5C98-D1E6-43D1-9996-059C830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7" y="-128091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插入标题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A99A28-1B64-44FA-92A6-BCD9DA3DB263}"/>
              </a:ext>
            </a:extLst>
          </p:cNvPr>
          <p:cNvSpPr/>
          <p:nvPr userDrawn="1"/>
        </p:nvSpPr>
        <p:spPr>
          <a:xfrm>
            <a:off x="427014" y="375965"/>
            <a:ext cx="288032" cy="576064"/>
          </a:xfrm>
          <a:prstGeom prst="rect">
            <a:avLst/>
          </a:prstGeom>
          <a:solidFill>
            <a:srgbClr val="E05756"/>
          </a:solidFill>
          <a:ln>
            <a:solidFill>
              <a:srgbClr val="E0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D4C885A-4B0C-41C8-8A30-55C3ACAAA6F1}"/>
              </a:ext>
            </a:extLst>
          </p:cNvPr>
          <p:cNvCxnSpPr>
            <a:cxnSpLocks/>
          </p:cNvCxnSpPr>
          <p:nvPr userDrawn="1"/>
        </p:nvCxnSpPr>
        <p:spPr>
          <a:xfrm>
            <a:off x="884238" y="952029"/>
            <a:ext cx="4176985" cy="0"/>
          </a:xfrm>
          <a:prstGeom prst="line">
            <a:avLst/>
          </a:prstGeom>
          <a:ln w="38100">
            <a:solidFill>
              <a:srgbClr val="47425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>
              <a:defRPr sz="3375"/>
            </a:lvl1pPr>
            <a:lvl2pPr>
              <a:defRPr sz="2953"/>
            </a:lvl2pPr>
            <a:lvl3pPr>
              <a:defRPr sz="2531"/>
            </a:lvl3pPr>
            <a:lvl4pPr>
              <a:defRPr sz="2109"/>
            </a:lvl4pPr>
            <a:lvl5pPr>
              <a:defRPr sz="2109"/>
            </a:lvl5pPr>
            <a:lvl6pPr>
              <a:defRPr sz="2109"/>
            </a:lvl6pPr>
            <a:lvl7pPr>
              <a:defRPr sz="2109"/>
            </a:lvl7pPr>
            <a:lvl8pPr>
              <a:defRPr sz="2109"/>
            </a:lvl8pPr>
            <a:lvl9pPr>
              <a:defRPr sz="210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7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5" y="482177"/>
            <a:ext cx="4147281" cy="1687618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466644" y="1041368"/>
            <a:ext cx="6509742" cy="5139869"/>
          </a:xfrm>
        </p:spPr>
        <p:txBody>
          <a:bodyPr/>
          <a:lstStyle>
            <a:lvl1pPr marL="0" indent="0">
              <a:buNone/>
              <a:defRPr sz="3375"/>
            </a:lvl1pPr>
            <a:lvl2pPr marL="482163" indent="0">
              <a:buNone/>
              <a:defRPr sz="2953"/>
            </a:lvl2pPr>
            <a:lvl3pPr marL="964326" indent="0">
              <a:buNone/>
              <a:defRPr sz="2531"/>
            </a:lvl3pPr>
            <a:lvl4pPr marL="1446489" indent="0">
              <a:buNone/>
              <a:defRPr sz="2109"/>
            </a:lvl4pPr>
            <a:lvl5pPr marL="1928652" indent="0">
              <a:buNone/>
              <a:defRPr sz="2109"/>
            </a:lvl5pPr>
            <a:lvl6pPr marL="2410816" indent="0">
              <a:buNone/>
              <a:defRPr sz="2109"/>
            </a:lvl6pPr>
            <a:lvl7pPr marL="2892979" indent="0">
              <a:buNone/>
              <a:defRPr sz="2109"/>
            </a:lvl7pPr>
            <a:lvl8pPr marL="3375142" indent="0">
              <a:buNone/>
              <a:defRPr sz="2109"/>
            </a:lvl8pPr>
            <a:lvl9pPr marL="3857305" indent="0">
              <a:buNone/>
              <a:defRPr sz="210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85715" y="2169795"/>
            <a:ext cx="4147281" cy="4019814"/>
          </a:xfrm>
        </p:spPr>
        <p:txBody>
          <a:bodyPr/>
          <a:lstStyle>
            <a:lvl1pPr marL="0" indent="0">
              <a:buNone/>
              <a:defRPr sz="1687"/>
            </a:lvl1pPr>
            <a:lvl2pPr marL="482163" indent="0">
              <a:buNone/>
              <a:defRPr sz="1476"/>
            </a:lvl2pPr>
            <a:lvl3pPr marL="964326" indent="0">
              <a:buNone/>
              <a:defRPr sz="1266"/>
            </a:lvl3pPr>
            <a:lvl4pPr marL="1446489" indent="0">
              <a:buNone/>
              <a:defRPr sz="1055"/>
            </a:lvl4pPr>
            <a:lvl5pPr marL="1928652" indent="0">
              <a:buNone/>
              <a:defRPr sz="1055"/>
            </a:lvl5pPr>
            <a:lvl6pPr marL="2410816" indent="0">
              <a:buNone/>
              <a:defRPr sz="1055"/>
            </a:lvl6pPr>
            <a:lvl7pPr marL="2892979" indent="0">
              <a:buNone/>
              <a:defRPr sz="1055"/>
            </a:lvl7pPr>
            <a:lvl8pPr marL="3375142" indent="0">
              <a:buNone/>
              <a:defRPr sz="1055"/>
            </a:lvl8pPr>
            <a:lvl9pPr marL="3857305" indent="0">
              <a:buNone/>
              <a:defRPr sz="10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7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18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2043" y="385071"/>
            <a:ext cx="2772668" cy="61293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84039" y="385071"/>
            <a:ext cx="8157270" cy="61293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07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377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985B5C98-D1E6-43D1-9996-059C830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7" y="-128091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插入标题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A99A28-1B64-44FA-92A6-BCD9DA3DB263}"/>
              </a:ext>
            </a:extLst>
          </p:cNvPr>
          <p:cNvSpPr/>
          <p:nvPr userDrawn="1"/>
        </p:nvSpPr>
        <p:spPr>
          <a:xfrm>
            <a:off x="427014" y="375965"/>
            <a:ext cx="288032" cy="576064"/>
          </a:xfrm>
          <a:prstGeom prst="rect">
            <a:avLst/>
          </a:prstGeom>
          <a:solidFill>
            <a:srgbClr val="E05756"/>
          </a:solidFill>
          <a:ln>
            <a:solidFill>
              <a:srgbClr val="E05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D4C885A-4B0C-41C8-8A30-55C3ACAAA6F1}"/>
              </a:ext>
            </a:extLst>
          </p:cNvPr>
          <p:cNvCxnSpPr>
            <a:cxnSpLocks/>
          </p:cNvCxnSpPr>
          <p:nvPr userDrawn="1"/>
        </p:nvCxnSpPr>
        <p:spPr>
          <a:xfrm>
            <a:off x="884238" y="952029"/>
            <a:ext cx="4176985" cy="0"/>
          </a:xfrm>
          <a:prstGeom prst="line">
            <a:avLst/>
          </a:prstGeom>
          <a:ln w="38100">
            <a:solidFill>
              <a:srgbClr val="47425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48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14C9-0614-4B15-B9CD-A1E2F51CED4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40D6E-5BF6-4B1C-BD85-DAA2641CE4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5" y="0"/>
            <a:ext cx="12291098" cy="88305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884600" y="351585"/>
            <a:ext cx="11925064" cy="777583"/>
          </a:xfrm>
        </p:spPr>
        <p:txBody>
          <a:bodyPr>
            <a:noAutofit/>
          </a:bodyPr>
          <a:lstStyle>
            <a:lvl1pPr algn="l">
              <a:defRPr sz="3796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CN" altLang="en-US" dirty="0"/>
              <a:t>单击编辑母版标题样式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5"/>
          </p:nvPr>
        </p:nvSpPr>
        <p:spPr>
          <a:xfrm>
            <a:off x="884600" y="0"/>
            <a:ext cx="5867768" cy="408001"/>
          </a:xfrm>
        </p:spPr>
        <p:txBody>
          <a:bodyPr anchor="ctr">
            <a:noAutofit/>
          </a:bodyPr>
          <a:lstStyle>
            <a:lvl1pPr marL="0" indent="0" algn="l">
              <a:buNone/>
              <a:defRPr sz="2531" b="0">
                <a:solidFill>
                  <a:srgbClr val="B1976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573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7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1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5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6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3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0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0544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0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7344" y="1183677"/>
            <a:ext cx="9644063" cy="2518034"/>
          </a:xfrm>
        </p:spPr>
        <p:txBody>
          <a:bodyPr anchor="b"/>
          <a:lstStyle>
            <a:lvl1pPr algn="ctr">
              <a:defRPr sz="632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7344" y="3798816"/>
            <a:ext cx="9644063" cy="1746216"/>
          </a:xfrm>
        </p:spPr>
        <p:txBody>
          <a:bodyPr/>
          <a:lstStyle>
            <a:lvl1pPr marL="0" indent="0" algn="ctr">
              <a:buNone/>
              <a:defRPr sz="2531"/>
            </a:lvl1pPr>
            <a:lvl2pPr marL="482163" indent="0" algn="ctr">
              <a:buNone/>
              <a:defRPr sz="2109"/>
            </a:lvl2pPr>
            <a:lvl3pPr marL="964326" indent="0" algn="ctr">
              <a:buNone/>
              <a:defRPr sz="1898"/>
            </a:lvl3pPr>
            <a:lvl4pPr marL="1446489" indent="0" algn="ctr">
              <a:buNone/>
              <a:defRPr sz="1687"/>
            </a:lvl4pPr>
            <a:lvl5pPr marL="1928652" indent="0" algn="ctr">
              <a:buNone/>
              <a:defRPr sz="1687"/>
            </a:lvl5pPr>
            <a:lvl6pPr marL="2410816" indent="0" algn="ctr">
              <a:buNone/>
              <a:defRPr sz="1687"/>
            </a:lvl6pPr>
            <a:lvl7pPr marL="2892979" indent="0" algn="ctr">
              <a:buNone/>
              <a:defRPr sz="1687"/>
            </a:lvl7pPr>
            <a:lvl8pPr marL="3375142" indent="0" algn="ctr">
              <a:buNone/>
              <a:defRPr sz="1687"/>
            </a:lvl8pPr>
            <a:lvl9pPr marL="3857305" indent="0" algn="ctr">
              <a:buNone/>
              <a:defRPr sz="1687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7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8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7342" y="1803141"/>
            <a:ext cx="11090672" cy="3008581"/>
          </a:xfrm>
        </p:spPr>
        <p:txBody>
          <a:bodyPr anchor="b"/>
          <a:lstStyle>
            <a:lvl1pPr>
              <a:defRPr sz="632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7342" y="4840184"/>
            <a:ext cx="11090672" cy="1582142"/>
          </a:xfrm>
        </p:spPr>
        <p:txBody>
          <a:bodyPr/>
          <a:lstStyle>
            <a:lvl1pPr marL="0" indent="0">
              <a:buNone/>
              <a:defRPr sz="2531">
                <a:solidFill>
                  <a:schemeClr val="tx1">
                    <a:tint val="75000"/>
                  </a:schemeClr>
                </a:solidFill>
              </a:defRPr>
            </a:lvl1pPr>
            <a:lvl2pPr marL="482163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2pPr>
            <a:lvl3pPr marL="964326" indent="0">
              <a:buNone/>
              <a:defRPr sz="1898">
                <a:solidFill>
                  <a:schemeClr val="tx1">
                    <a:tint val="75000"/>
                  </a:schemeClr>
                </a:solidFill>
              </a:defRPr>
            </a:lvl3pPr>
            <a:lvl4pPr marL="144648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4pPr>
            <a:lvl5pPr marL="192865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5pPr>
            <a:lvl6pPr marL="2410816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6pPr>
            <a:lvl7pPr marL="2892979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7pPr>
            <a:lvl8pPr marL="3375142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8pPr>
            <a:lvl9pPr marL="3857305" indent="0">
              <a:buNone/>
              <a:defRPr sz="16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039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9742" y="1925358"/>
            <a:ext cx="5464969" cy="4589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714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5715" y="1773004"/>
            <a:ext cx="5439853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5715" y="2641926"/>
            <a:ext cx="5439853" cy="3885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09742" y="1773004"/>
            <a:ext cx="5466644" cy="868922"/>
          </a:xfrm>
        </p:spPr>
        <p:txBody>
          <a:bodyPr anchor="b"/>
          <a:lstStyle>
            <a:lvl1pPr marL="0" indent="0">
              <a:buNone/>
              <a:defRPr sz="2531" b="1"/>
            </a:lvl1pPr>
            <a:lvl2pPr marL="482163" indent="0">
              <a:buNone/>
              <a:defRPr sz="2109" b="1"/>
            </a:lvl2pPr>
            <a:lvl3pPr marL="964326" indent="0">
              <a:buNone/>
              <a:defRPr sz="1898" b="1"/>
            </a:lvl3pPr>
            <a:lvl4pPr marL="1446489" indent="0">
              <a:buNone/>
              <a:defRPr sz="1687" b="1"/>
            </a:lvl4pPr>
            <a:lvl5pPr marL="1928652" indent="0">
              <a:buNone/>
              <a:defRPr sz="1687" b="1"/>
            </a:lvl5pPr>
            <a:lvl6pPr marL="2410816" indent="0">
              <a:buNone/>
              <a:defRPr sz="1687" b="1"/>
            </a:lvl6pPr>
            <a:lvl7pPr marL="2892979" indent="0">
              <a:buNone/>
              <a:defRPr sz="1687" b="1"/>
            </a:lvl7pPr>
            <a:lvl8pPr marL="3375142" indent="0">
              <a:buNone/>
              <a:defRPr sz="1687" b="1"/>
            </a:lvl8pPr>
            <a:lvl9pPr marL="3857305" indent="0">
              <a:buNone/>
              <a:defRPr sz="168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9742" y="2641926"/>
            <a:ext cx="5466644" cy="3885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2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1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2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插入标题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5C5EC3-D5BB-4732-A0A0-A9C9D0FD90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19" y="6635411"/>
            <a:ext cx="1316807" cy="437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4B1B3C-3848-4C31-AD49-10A521AFEF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911" y="6667894"/>
            <a:ext cx="1316808" cy="3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5C5EC3-D5BB-4732-A0A0-A9C9D0FD903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19" y="6635411"/>
            <a:ext cx="1316807" cy="437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4B1B3C-3848-4C31-AD49-10A521AFEF1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911" y="6667894"/>
            <a:ext cx="1316808" cy="3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6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35" r:id="rId14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452711" y="2320181"/>
            <a:ext cx="5184576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b="1" dirty="0">
                <a:solidFill>
                  <a:srgbClr val="4B475C"/>
                </a:solidFill>
                <a:cs typeface="Arial" panose="020B0604020202020204" pitchFamily="34" charset="0"/>
              </a:rPr>
              <a:t>网易游戏高校</a:t>
            </a:r>
            <a:endParaRPr lang="en-US" altLang="zh-CN" sz="4000" b="1" dirty="0">
              <a:solidFill>
                <a:srgbClr val="4B475C"/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sz="4000" b="1" dirty="0">
                <a:solidFill>
                  <a:srgbClr val="E05757"/>
                </a:solidFill>
                <a:cs typeface="Arial" panose="020B0604020202020204" pitchFamily="34" charset="0"/>
              </a:rPr>
              <a:t>Mini-Game</a:t>
            </a:r>
            <a:r>
              <a:rPr lang="zh-CN" altLang="en-US" sz="4000" b="1" dirty="0">
                <a:solidFill>
                  <a:srgbClr val="4B475C"/>
                </a:solidFill>
                <a:cs typeface="Arial" panose="020B0604020202020204" pitchFamily="34" charset="0"/>
              </a:rPr>
              <a:t>挑战赛</a:t>
            </a:r>
            <a:endParaRPr lang="en-US" altLang="zh-CN" sz="4000" b="1" dirty="0">
              <a:solidFill>
                <a:srgbClr val="4B475C"/>
              </a:solidFill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sz="4000" b="1" dirty="0">
                <a:solidFill>
                  <a:srgbClr val="4B475C"/>
                </a:solidFill>
                <a:cs typeface="Arial" panose="020B0604020202020204" pitchFamily="34" charset="0"/>
              </a:rPr>
              <a:t>---</a:t>
            </a:r>
            <a:r>
              <a:rPr lang="zh-CN" altLang="en-US" sz="4000" b="1" dirty="0">
                <a:solidFill>
                  <a:srgbClr val="4B475C"/>
                </a:solidFill>
                <a:cs typeface="Arial" panose="020B0604020202020204" pitchFamily="34" charset="0"/>
              </a:rPr>
              <a:t>华工实训说明会</a:t>
            </a: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808119"/>
            <a:ext cx="6096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953D72-E156-491E-BABD-641ED118D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51" y="-2576363"/>
            <a:ext cx="11742175" cy="133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6EF55689-4CB7-426F-A19E-88ECC0DA88FF}"/>
              </a:ext>
            </a:extLst>
          </p:cNvPr>
          <p:cNvSpPr txBox="1"/>
          <p:nvPr/>
        </p:nvSpPr>
        <p:spPr>
          <a:xfrm>
            <a:off x="2678" y="4743473"/>
            <a:ext cx="12882382" cy="1753172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374" dirty="0">
                <a:solidFill>
                  <a:schemeClr val="bg1"/>
                </a:solidFill>
                <a:latin typeface="微软雅黑 Light"/>
              </a:rPr>
              <a:t>                           </a:t>
            </a:r>
            <a:endParaRPr kumimoji="1" lang="en-US" altLang="zh-CN" sz="3374" dirty="0">
              <a:solidFill>
                <a:schemeClr val="bg1"/>
              </a:solidFill>
              <a:latin typeface="微软雅黑 Light"/>
            </a:endParaRPr>
          </a:p>
          <a:p>
            <a:pPr algn="ctr"/>
            <a:r>
              <a:rPr kumimoji="1" lang="en-US" altLang="zh-CN" sz="3374" dirty="0">
                <a:solidFill>
                  <a:schemeClr val="bg1"/>
                </a:solidFill>
                <a:latin typeface="微软雅黑 Light"/>
              </a:rPr>
              <a:t>2018</a:t>
            </a:r>
            <a:r>
              <a:rPr kumimoji="1" lang="zh-CN" altLang="en-US" sz="3374" dirty="0">
                <a:solidFill>
                  <a:schemeClr val="bg1"/>
                </a:solidFill>
                <a:latin typeface="微软雅黑 Light"/>
              </a:rPr>
              <a:t>网易游戏高校</a:t>
            </a:r>
            <a:r>
              <a:rPr kumimoji="1" lang="en-US" altLang="zh-CN" sz="3374" dirty="0" err="1">
                <a:solidFill>
                  <a:schemeClr val="bg1"/>
                </a:solidFill>
                <a:latin typeface="微软雅黑 Light"/>
              </a:rPr>
              <a:t>MiniGame</a:t>
            </a:r>
            <a:r>
              <a:rPr kumimoji="1" lang="zh-CN" altLang="en-US" sz="3374" dirty="0">
                <a:solidFill>
                  <a:schemeClr val="bg1"/>
                </a:solidFill>
                <a:latin typeface="微软雅黑 Light"/>
              </a:rPr>
              <a:t>挑战赛一定是适合的方案！</a:t>
            </a:r>
            <a:endParaRPr kumimoji="1" lang="en-US" altLang="zh-CN" sz="3374" dirty="0">
              <a:solidFill>
                <a:schemeClr val="bg1"/>
              </a:solidFill>
              <a:latin typeface="微软雅黑 Light"/>
            </a:endParaRPr>
          </a:p>
          <a:p>
            <a:pPr algn="ctr"/>
            <a:endParaRPr kumimoji="1" lang="en-US" altLang="zh-CN" sz="844" dirty="0">
              <a:solidFill>
                <a:schemeClr val="bg1"/>
              </a:solidFill>
              <a:latin typeface="微软雅黑 Light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首次将孵化出</a:t>
            </a:r>
            <a:r>
              <a:rPr lang="en-US" altLang="zh-CN" sz="1600" dirty="0">
                <a:solidFill>
                  <a:schemeClr val="bg1"/>
                </a:solidFill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</a:rPr>
              <a:t>第五人格</a:t>
            </a:r>
            <a:r>
              <a:rPr lang="en-US" altLang="zh-CN" sz="1600" dirty="0">
                <a:solidFill>
                  <a:schemeClr val="bg1"/>
                </a:solidFill>
              </a:rPr>
              <a:t>》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</a:rPr>
              <a:t>花语月</a:t>
            </a:r>
            <a:r>
              <a:rPr lang="en-US" altLang="zh-CN" sz="1600" dirty="0">
                <a:solidFill>
                  <a:schemeClr val="bg1"/>
                </a:solidFill>
              </a:rPr>
              <a:t>》</a:t>
            </a:r>
            <a:r>
              <a:rPr lang="zh-CN" altLang="en-US" sz="1600" dirty="0">
                <a:solidFill>
                  <a:schemeClr val="bg1"/>
                </a:solidFill>
              </a:rPr>
              <a:t>等产品的</a:t>
            </a:r>
            <a:r>
              <a:rPr lang="en-US" altLang="zh-CN" sz="1600" dirty="0">
                <a:solidFill>
                  <a:schemeClr val="bg1"/>
                </a:solidFill>
              </a:rPr>
              <a:t>MINI-GAME</a:t>
            </a:r>
            <a:r>
              <a:rPr lang="zh-CN" altLang="en-US" sz="1600" dirty="0">
                <a:solidFill>
                  <a:schemeClr val="bg1"/>
                </a:solidFill>
              </a:rPr>
              <a:t>培养体系引入校园，不限年级，不限专业，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通过游戏</a:t>
            </a:r>
            <a:r>
              <a:rPr lang="en-US" altLang="zh-CN" sz="1600" dirty="0">
                <a:solidFill>
                  <a:schemeClr val="bg1"/>
                </a:solidFill>
              </a:rPr>
              <a:t>DEMO</a:t>
            </a:r>
            <a:r>
              <a:rPr lang="zh-CN" altLang="en-US" sz="1600" dirty="0">
                <a:solidFill>
                  <a:schemeClr val="bg1"/>
                </a:solidFill>
              </a:rPr>
              <a:t>开发实践，为你提供业届顶级培训资源、奖励基金和创意舞台。</a:t>
            </a:r>
            <a:endParaRPr kumimoji="1" lang="en-US" altLang="zh-CN" sz="2000" dirty="0">
              <a:solidFill>
                <a:schemeClr val="bg1"/>
              </a:solidFill>
              <a:latin typeface="微软雅黑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71" y="87934"/>
            <a:ext cx="12752015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515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大赛简介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赛事流程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" y="1312069"/>
            <a:ext cx="117824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0380"/>
      </p:ext>
    </p:extLst>
  </p:cSld>
  <p:clrMapOvr>
    <a:masterClrMapping/>
  </p:clrMapOvr>
  <p:transition spd="med" advTm="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大赛简介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比赛命题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34" y="1246905"/>
            <a:ext cx="12876884" cy="51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0699"/>
      </p:ext>
    </p:extLst>
  </p:cSld>
  <p:clrMapOvr>
    <a:masterClrMapping/>
  </p:clrMapOvr>
  <p:transition spd="med" advTm="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大赛简介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比赛福利</a:t>
            </a:r>
          </a:p>
        </p:txBody>
      </p:sp>
      <p:sp>
        <p:nvSpPr>
          <p:cNvPr id="3" name="标题 5"/>
          <p:cNvSpPr>
            <a:spLocks noGrp="1"/>
          </p:cNvSpPr>
          <p:nvPr>
            <p:ph type="title"/>
          </p:nvPr>
        </p:nvSpPr>
        <p:spPr>
          <a:xfrm>
            <a:off x="956767" y="1000682"/>
            <a:ext cx="11305256" cy="8874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00"/>
                </a:solidFill>
                <a:latin typeface="微软雅黑 Light"/>
                <a:ea typeface="+mn-ea"/>
              </a:rPr>
              <a:t>挑战赛投入大量资源，将为同学带来丰富多样的收获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1259524" y="3939801"/>
            <a:ext cx="2309318" cy="0"/>
          </a:xfrm>
          <a:prstGeom prst="line">
            <a:avLst/>
          </a:prstGeom>
          <a:ln w="28575">
            <a:solidFill>
              <a:srgbClr val="E0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A_直接连接符 24"/>
          <p:cNvCxnSpPr>
            <a:cxnSpLocks/>
          </p:cNvCxnSpPr>
          <p:nvPr/>
        </p:nvCxnSpPr>
        <p:spPr>
          <a:xfrm>
            <a:off x="6681695" y="3940385"/>
            <a:ext cx="2309318" cy="0"/>
          </a:xfrm>
          <a:prstGeom prst="line">
            <a:avLst/>
          </a:prstGeom>
          <a:ln w="28575">
            <a:solidFill>
              <a:srgbClr val="E0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A_直接连接符 25"/>
          <p:cNvCxnSpPr>
            <a:cxnSpLocks/>
          </p:cNvCxnSpPr>
          <p:nvPr/>
        </p:nvCxnSpPr>
        <p:spPr>
          <a:xfrm>
            <a:off x="9392781" y="3940971"/>
            <a:ext cx="2309318" cy="0"/>
          </a:xfrm>
          <a:prstGeom prst="line">
            <a:avLst/>
          </a:prstGeom>
          <a:ln w="28575">
            <a:solidFill>
              <a:srgbClr val="E0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A_直接连接符 26"/>
          <p:cNvCxnSpPr>
            <a:cxnSpLocks/>
          </p:cNvCxnSpPr>
          <p:nvPr/>
        </p:nvCxnSpPr>
        <p:spPr>
          <a:xfrm>
            <a:off x="3970610" y="3941553"/>
            <a:ext cx="2309318" cy="0"/>
          </a:xfrm>
          <a:prstGeom prst="line">
            <a:avLst/>
          </a:prstGeom>
          <a:ln w="28575">
            <a:solidFill>
              <a:srgbClr val="E05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4"/>
          <p:cNvSpPr txBox="1"/>
          <p:nvPr/>
        </p:nvSpPr>
        <p:spPr>
          <a:xfrm>
            <a:off x="1977204" y="3989178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rgbClr val="E05756"/>
                </a:solidFill>
                <a:latin typeface="Century Gothic" panose="020B0502020202020204" pitchFamily="34" charset="0"/>
                <a:ea typeface="+mj-ea"/>
              </a:rPr>
              <a:t>01</a:t>
            </a:r>
            <a:endParaRPr lang="zh-CN" altLang="en-US" sz="4800" dirty="0">
              <a:solidFill>
                <a:srgbClr val="E05756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文本框 27"/>
          <p:cNvSpPr txBox="1"/>
          <p:nvPr/>
        </p:nvSpPr>
        <p:spPr>
          <a:xfrm>
            <a:off x="4688289" y="3989178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rgbClr val="E05756"/>
                </a:solidFill>
                <a:latin typeface="Century Gothic" panose="020B0502020202020204" pitchFamily="34" charset="0"/>
                <a:ea typeface="+mj-ea"/>
              </a:rPr>
              <a:t>02</a:t>
            </a:r>
            <a:endParaRPr lang="zh-CN" altLang="en-US" sz="4800" dirty="0">
              <a:solidFill>
                <a:srgbClr val="E05756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0" name="文本框 30"/>
          <p:cNvSpPr txBox="1"/>
          <p:nvPr/>
        </p:nvSpPr>
        <p:spPr>
          <a:xfrm>
            <a:off x="7399374" y="3989178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rgbClr val="E05756"/>
                </a:solidFill>
                <a:latin typeface="Century Gothic" panose="020B0502020202020204" pitchFamily="34" charset="0"/>
                <a:ea typeface="+mj-ea"/>
              </a:rPr>
              <a:t>03</a:t>
            </a:r>
            <a:endParaRPr lang="zh-CN" altLang="en-US" sz="4800" dirty="0">
              <a:solidFill>
                <a:srgbClr val="E05756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1" name="文本框 33"/>
          <p:cNvSpPr txBox="1"/>
          <p:nvPr/>
        </p:nvSpPr>
        <p:spPr>
          <a:xfrm>
            <a:off x="10110459" y="3989178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rgbClr val="E05756"/>
                </a:solidFill>
                <a:latin typeface="Century Gothic" panose="020B0502020202020204" pitchFamily="34" charset="0"/>
                <a:ea typeface="+mj-ea"/>
              </a:rPr>
              <a:t>04</a:t>
            </a:r>
            <a:endParaRPr lang="zh-CN" altLang="en-US" sz="4800" dirty="0">
              <a:solidFill>
                <a:srgbClr val="E05756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02D14A-D27E-4B30-9CCC-AAA60DAA0E37}"/>
              </a:ext>
            </a:extLst>
          </p:cNvPr>
          <p:cNvSpPr/>
          <p:nvPr/>
        </p:nvSpPr>
        <p:spPr>
          <a:xfrm>
            <a:off x="1158687" y="4820175"/>
            <a:ext cx="2476044" cy="174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丰厚奖金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+OFFER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最高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万元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队的奖金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实习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正式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offer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02D14A-D27E-4B30-9CCC-AAA60DAA0E37}"/>
              </a:ext>
            </a:extLst>
          </p:cNvPr>
          <p:cNvSpPr/>
          <p:nvPr/>
        </p:nvSpPr>
        <p:spPr>
          <a:xfrm>
            <a:off x="3874684" y="4815580"/>
            <a:ext cx="2471131" cy="174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竞赛和成长平台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体验游戏设计开发全过程，为简历增色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02D14A-D27E-4B30-9CCC-AAA60DAA0E37}"/>
              </a:ext>
            </a:extLst>
          </p:cNvPr>
          <p:cNvSpPr/>
          <p:nvPr/>
        </p:nvSpPr>
        <p:spPr>
          <a:xfrm>
            <a:off x="6586828" y="4815580"/>
            <a:ext cx="2471131" cy="174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明星导师团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导师独家辅导，与行业大牛亲密合作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02D14A-D27E-4B30-9CCC-AAA60DAA0E37}"/>
              </a:ext>
            </a:extLst>
          </p:cNvPr>
          <p:cNvSpPr/>
          <p:nvPr/>
        </p:nvSpPr>
        <p:spPr>
          <a:xfrm>
            <a:off x="9338027" y="4815580"/>
            <a:ext cx="2471131" cy="174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高校大讲堂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/>
              </a:rPr>
              <a:t>行业大牛亲授成功实践经验，助力赛事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524" y="2263637"/>
            <a:ext cx="2308192" cy="1538238"/>
          </a:xfrm>
          <a:prstGeom prst="rect">
            <a:avLst/>
          </a:prstGeom>
        </p:spPr>
      </p:pic>
      <p:pic>
        <p:nvPicPr>
          <p:cNvPr id="17" name="Picture 2" descr="精彩回顾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2781" y="2263637"/>
            <a:ext cx="2309318" cy="15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696" y="2263637"/>
            <a:ext cx="2309318" cy="1538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484" y="2263637"/>
            <a:ext cx="2291360" cy="15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2842"/>
      </p:ext>
    </p:extLst>
  </p:cSld>
  <p:clrMapOvr>
    <a:masterClrMapping/>
  </p:clrMapOvr>
  <p:transition spd="med" advTm="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</a:p>
        </p:txBody>
      </p:sp>
      <p:sp>
        <p:nvSpPr>
          <p:cNvPr id="22" name="标题 5"/>
          <p:cNvSpPr>
            <a:spLocks noGrp="1"/>
          </p:cNvSpPr>
          <p:nvPr>
            <p:ph type="title"/>
          </p:nvPr>
        </p:nvSpPr>
        <p:spPr>
          <a:xfrm>
            <a:off x="1028775" y="1096045"/>
            <a:ext cx="11305256" cy="6723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本次实训安排与网易游戏</a:t>
            </a:r>
            <a:r>
              <a:rPr lang="en-US" altLang="zh-CN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Mini-Game</a:t>
            </a:r>
            <a:r>
              <a:rPr lang="zh-CN" altLang="en-US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挑战赛紧密结合</a:t>
            </a:r>
          </a:p>
        </p:txBody>
      </p:sp>
      <p:sp>
        <p:nvSpPr>
          <p:cNvPr id="5" name="矩形 4"/>
          <p:cNvSpPr/>
          <p:nvPr/>
        </p:nvSpPr>
        <p:spPr>
          <a:xfrm flipH="1">
            <a:off x="1293462" y="2163709"/>
            <a:ext cx="3000215" cy="3324824"/>
          </a:xfrm>
          <a:prstGeom prst="rect">
            <a:avLst/>
          </a:prstGeom>
          <a:noFill/>
          <a:ln w="50800">
            <a:solidFill>
              <a:srgbClr val="E057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1480382" y="4071210"/>
            <a:ext cx="2613203" cy="1110170"/>
            <a:chOff x="680210" y="1949615"/>
            <a:chExt cx="1718591" cy="790073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80210" y="2171520"/>
              <a:ext cx="1718591" cy="5681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月开展两期课程，分别为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游戏渲染基础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》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《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角色动画设计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》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11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-12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日会在中大、华工开展技术讲座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0210" y="1949615"/>
              <a:ext cx="1330361" cy="15332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课程教学</a:t>
              </a:r>
            </a:p>
          </p:txBody>
        </p:sp>
      </p:grpSp>
      <p:sp>
        <p:nvSpPr>
          <p:cNvPr id="10" name="矩形 9"/>
          <p:cNvSpPr/>
          <p:nvPr/>
        </p:nvSpPr>
        <p:spPr>
          <a:xfrm flipH="1">
            <a:off x="4941537" y="2163709"/>
            <a:ext cx="3000215" cy="3324824"/>
          </a:xfrm>
          <a:prstGeom prst="rect">
            <a:avLst/>
          </a:prstGeom>
          <a:noFill/>
          <a:ln w="50800">
            <a:solidFill>
              <a:srgbClr val="E057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173738" y="4071219"/>
            <a:ext cx="2569913" cy="1110172"/>
            <a:chOff x="578159" y="1949614"/>
            <a:chExt cx="1777231" cy="790071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78159" y="2171520"/>
              <a:ext cx="1777231" cy="5681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在整个实训期，每周均有导师来到实验室，面对面进行辅导，集中帮大家解答问题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9173" y="1949614"/>
              <a:ext cx="1525803" cy="15332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全程辅导</a:t>
              </a:r>
            </a:p>
          </p:txBody>
        </p:sp>
      </p:grpSp>
      <p:sp>
        <p:nvSpPr>
          <p:cNvPr id="14" name="矩形 13"/>
          <p:cNvSpPr/>
          <p:nvPr/>
        </p:nvSpPr>
        <p:spPr>
          <a:xfrm flipH="1">
            <a:off x="8589612" y="2163709"/>
            <a:ext cx="3000215" cy="3324824"/>
          </a:xfrm>
          <a:prstGeom prst="rect">
            <a:avLst/>
          </a:prstGeom>
          <a:noFill/>
          <a:ln w="50800">
            <a:solidFill>
              <a:srgbClr val="E057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8823803" y="4071219"/>
            <a:ext cx="2569911" cy="1110172"/>
            <a:chOff x="578159" y="1949614"/>
            <a:chExt cx="1971069" cy="790071"/>
          </a:xfrm>
        </p:grpSpPr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78159" y="2171520"/>
              <a:ext cx="1971069" cy="5681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实训题目采用大赛命题，提交要求基本一致，课程结束后还可以适当迭代（约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1-2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周时间）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9173" y="1949614"/>
              <a:ext cx="1525803" cy="15332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just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实训成果直接用于参赛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A6DF8B1-E81D-4AA2-BFEE-6E4CF7C69E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91" y="2465342"/>
            <a:ext cx="2569911" cy="14209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DFC0FE-5843-496A-9A5D-1236E252B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8" y="2465342"/>
            <a:ext cx="2569911" cy="14209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55D55E5-50B5-4D3D-A47E-F52602F6E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03" y="2465342"/>
            <a:ext cx="2569911" cy="142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496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72791" y="1456085"/>
            <a:ext cx="10801200" cy="419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游戏要求实现一、两个关卡（两、三个场景）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有合适的游戏规则（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），并包括游戏道具、操控方式等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有窗口界面设计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有音效（背景音乐、故事配音、特效音乐等）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游戏模型要求自己完成，不可使用已有模型和场景（由网易联系，有美工同学参加团队）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具有物理模拟，如重力与抛射、碰撞检测、粒子系统、阻力、风与滑翔等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要求有一、两段视频动画（片头动画、关卡之间的过渡动画、或片尾动画）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有整个游戏的宣传动画，可以包括故事背景介绍、游戏简介、团队简介等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动画场景可用程序录制、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MAX/Maya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生成，或是视频编辑软件制作生成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8775" y="36602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游戏功能基本要求</a:t>
            </a:r>
          </a:p>
        </p:txBody>
      </p:sp>
    </p:spTree>
    <p:extLst>
      <p:ext uri="{BB962C8B-B14F-4D97-AF65-F5344CB8AC3E}">
        <p14:creationId xmlns:p14="http://schemas.microsoft.com/office/powerpoint/2010/main" val="35554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作品成果提交</a:t>
            </a:r>
          </a:p>
        </p:txBody>
      </p:sp>
      <p:sp>
        <p:nvSpPr>
          <p:cNvPr id="22" name="标题 5"/>
          <p:cNvSpPr>
            <a:spLocks noGrp="1"/>
          </p:cNvSpPr>
          <p:nvPr>
            <p:ph type="title"/>
          </p:nvPr>
        </p:nvSpPr>
        <p:spPr>
          <a:xfrm>
            <a:off x="1028775" y="1168053"/>
            <a:ext cx="11305256" cy="6723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针对实训要求和比赛要求，需要在两个</a:t>
            </a:r>
            <a:r>
              <a:rPr lang="en-US" altLang="zh-CN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FTP</a:t>
            </a:r>
            <a:r>
              <a:rPr lang="zh-CN" altLang="en-US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提交作品内容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6429375" y="2032149"/>
            <a:ext cx="6192688" cy="3372846"/>
          </a:xfrm>
          <a:prstGeom prst="rect">
            <a:avLst/>
          </a:prstGeom>
          <a:ln w="38100">
            <a:solidFill>
              <a:srgbClr val="E05757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大赛提交内容：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）作品介绍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：团队介绍、设计思路、核心玩法、技术框架等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）演示视频（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分钟，可实录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解说）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）试玩包（含源代码）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）队伍信息表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）团队合照及作品介绍图片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后续会提供详细的提交说明和提交模板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3231" y="2032149"/>
            <a:ext cx="3997992" cy="3742178"/>
          </a:xfrm>
          <a:prstGeom prst="rect">
            <a:avLst/>
          </a:prstGeom>
          <a:ln w="38100">
            <a:solidFill>
              <a:srgbClr val="E0575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实训提交内容：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）项目计划书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游戏策划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）总体设计文档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）测试计划和测试报告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）小组周报告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）个人总结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）程序代码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）总结文档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A2979-7457-4B67-B917-C4C0AA9258EC}"/>
              </a:ext>
            </a:extLst>
          </p:cNvPr>
          <p:cNvSpPr txBox="1"/>
          <p:nvPr/>
        </p:nvSpPr>
        <p:spPr>
          <a:xfrm>
            <a:off x="1172791" y="5926433"/>
            <a:ext cx="576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文档上传服务器：</a:t>
            </a:r>
            <a:r>
              <a:rPr lang="en-US" altLang="zh-CN" b="1" dirty="0">
                <a:solidFill>
                  <a:srgbClr val="FF0000"/>
                </a:solidFill>
              </a:rPr>
              <a:t>svn://116.56.143.169/groupX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     </a:t>
            </a:r>
            <a:r>
              <a:rPr lang="zh-CN" altLang="en-US" b="1" dirty="0">
                <a:solidFill>
                  <a:srgbClr val="FF0000"/>
                </a:solidFill>
              </a:rPr>
              <a:t>用户名：</a:t>
            </a:r>
            <a:r>
              <a:rPr lang="en-US" altLang="zh-CN" b="1" dirty="0" err="1">
                <a:solidFill>
                  <a:srgbClr val="FF0000"/>
                </a:solidFill>
              </a:rPr>
              <a:t>groupX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             </a:t>
            </a:r>
            <a:r>
              <a:rPr lang="zh-CN" altLang="en-US" b="1" dirty="0">
                <a:solidFill>
                  <a:srgbClr val="FF0000"/>
                </a:solidFill>
              </a:rPr>
              <a:t>密码：</a:t>
            </a:r>
            <a:r>
              <a:rPr lang="en-US" altLang="zh-CN" b="1" dirty="0" err="1">
                <a:solidFill>
                  <a:srgbClr val="FF0000"/>
                </a:solidFill>
              </a:rPr>
              <a:t>groupX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   </a:t>
            </a:r>
            <a:r>
              <a:rPr lang="zh-CN" altLang="en-US" b="1" dirty="0">
                <a:solidFill>
                  <a:srgbClr val="FF0000"/>
                </a:solidFill>
              </a:rPr>
              <a:t>注：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代表</a:t>
            </a:r>
            <a:r>
              <a:rPr lang="en-US" altLang="zh-CN" b="1" dirty="0">
                <a:solidFill>
                  <a:srgbClr val="FF0000"/>
                </a:solidFill>
              </a:rPr>
              <a:t>1-9</a:t>
            </a:r>
            <a:r>
              <a:rPr lang="zh-CN" altLang="en-US" b="1" dirty="0">
                <a:solidFill>
                  <a:srgbClr val="FF0000"/>
                </a:solidFill>
              </a:rPr>
              <a:t>数字（对应小组编号）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65975F34-B3F6-4763-A31C-8F0254556FF4}"/>
              </a:ext>
            </a:extLst>
          </p:cNvPr>
          <p:cNvCxnSpPr>
            <a:cxnSpLocks/>
          </p:cNvCxnSpPr>
          <p:nvPr/>
        </p:nvCxnSpPr>
        <p:spPr>
          <a:xfrm flipV="1">
            <a:off x="2756967" y="3400301"/>
            <a:ext cx="3888432" cy="1465753"/>
          </a:xfrm>
          <a:prstGeom prst="bentConnector3">
            <a:avLst>
              <a:gd name="adj1" fmla="val 8016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AF5E162-EBC7-41CF-9F88-E478037CADE7}"/>
              </a:ext>
            </a:extLst>
          </p:cNvPr>
          <p:cNvGrpSpPr/>
          <p:nvPr/>
        </p:nvGrpSpPr>
        <p:grpSpPr>
          <a:xfrm>
            <a:off x="2756967" y="2608213"/>
            <a:ext cx="3888432" cy="2627173"/>
            <a:chOff x="2756967" y="2608213"/>
            <a:chExt cx="3888432" cy="2627173"/>
          </a:xfrm>
        </p:grpSpPr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8FD05A04-CE0B-4D12-853A-D16FB815D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6967" y="2835767"/>
              <a:ext cx="3780420" cy="2399619"/>
            </a:xfrm>
            <a:prstGeom prst="bentConnector3">
              <a:avLst>
                <a:gd name="adj1" fmla="val 75766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左中括号 22">
              <a:extLst>
                <a:ext uri="{FF2B5EF4-FFF2-40B4-BE49-F238E27FC236}">
                  <a16:creationId xmlns:a16="http://schemas.microsoft.com/office/drawing/2014/main" id="{A2B34013-4F59-4E00-A2DE-CFF694C2DAA4}"/>
                </a:ext>
              </a:extLst>
            </p:cNvPr>
            <p:cNvSpPr/>
            <p:nvPr/>
          </p:nvSpPr>
          <p:spPr>
            <a:xfrm>
              <a:off x="6599680" y="2608213"/>
              <a:ext cx="45719" cy="504056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823875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大赛评选要求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884759" y="2104157"/>
            <a:ext cx="10441160" cy="3973011"/>
          </a:xfrm>
          <a:prstGeom prst="rect">
            <a:avLst/>
          </a:prstGeom>
          <a:ln>
            <a:solidFill>
              <a:srgbClr val="FE5817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）产品设计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核心玩法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关键性设定、玩法核心设计、玩法创新性等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）游戏表现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在视觉及听觉上的刺激，和核心玩法的契合；加强玩家交互，增加可玩性方面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）技术实现框架，编码实现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考虑项目情况选择合理的程序设计架构，整体程序结构，代码质量，编码质量，技术完成度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）游戏技术表现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手感顺滑；操作准确迅速、无迟钝；画面表现好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）其他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—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美术风格，团队协作，项目管理等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8775" y="1371196"/>
            <a:ext cx="8135560" cy="499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比赛会以最终的游戏效果为准，统一评选，主要的作品评选要求如下：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3D9A2C-A4ED-4CF7-9FA6-EFC4B4DB999D}"/>
              </a:ext>
            </a:extLst>
          </p:cNvPr>
          <p:cNvSpPr txBox="1"/>
          <p:nvPr/>
        </p:nvSpPr>
        <p:spPr>
          <a:xfrm>
            <a:off x="884759" y="6309190"/>
            <a:ext cx="719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建议：</a:t>
            </a:r>
            <a:endParaRPr lang="en-US" altLang="zh-CN" dirty="0"/>
          </a:p>
          <a:p>
            <a:r>
              <a:rPr lang="zh-CN" altLang="en-US" dirty="0"/>
              <a:t>给小组起一个响亮的名字，给游戏起一个有个性的名字</a:t>
            </a:r>
          </a:p>
        </p:txBody>
      </p:sp>
    </p:spTree>
    <p:extLst>
      <p:ext uri="{BB962C8B-B14F-4D97-AF65-F5344CB8AC3E}">
        <p14:creationId xmlns:p14="http://schemas.microsoft.com/office/powerpoint/2010/main" val="2819248256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实训考核要求</a:t>
            </a:r>
          </a:p>
        </p:txBody>
      </p:sp>
      <p:sp>
        <p:nvSpPr>
          <p:cNvPr id="37" name="矩形 36"/>
          <p:cNvSpPr/>
          <p:nvPr/>
        </p:nvSpPr>
        <p:spPr>
          <a:xfrm>
            <a:off x="4647177" y="1828586"/>
            <a:ext cx="2808312" cy="1152128"/>
          </a:xfrm>
          <a:prstGeom prst="rect">
            <a:avLst/>
          </a:prstGeom>
          <a:solidFill>
            <a:srgbClr val="E057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团队管理考核</a:t>
            </a:r>
            <a:endParaRPr lang="en-US" altLang="zh-CN" sz="2000" dirty="0"/>
          </a:p>
          <a:p>
            <a:pPr algn="ctr"/>
            <a:r>
              <a:rPr lang="en-US" altLang="zh-CN" sz="2000" dirty="0"/>
              <a:t>30%</a:t>
            </a:r>
            <a:endParaRPr lang="zh-CN" altLang="en-US" sz="2000" dirty="0"/>
          </a:p>
        </p:txBody>
      </p:sp>
      <p:sp>
        <p:nvSpPr>
          <p:cNvPr id="38" name="矩形 37"/>
          <p:cNvSpPr/>
          <p:nvPr/>
        </p:nvSpPr>
        <p:spPr>
          <a:xfrm>
            <a:off x="8399727" y="1808494"/>
            <a:ext cx="2808312" cy="1152128"/>
          </a:xfrm>
          <a:prstGeom prst="rect">
            <a:avLst/>
          </a:prstGeom>
          <a:solidFill>
            <a:srgbClr val="E057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个人考核</a:t>
            </a:r>
            <a:endParaRPr lang="en-US" altLang="zh-CN" sz="2000" dirty="0"/>
          </a:p>
          <a:p>
            <a:pPr algn="ctr"/>
            <a:r>
              <a:rPr lang="en-US" altLang="zh-CN" sz="2000" dirty="0"/>
              <a:t>30%</a:t>
            </a:r>
            <a:endParaRPr lang="zh-CN" altLang="en-US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A1A5EF-1DC2-431D-BEB5-88AE6577C462}"/>
              </a:ext>
            </a:extLst>
          </p:cNvPr>
          <p:cNvGrpSpPr/>
          <p:nvPr/>
        </p:nvGrpSpPr>
        <p:grpSpPr>
          <a:xfrm>
            <a:off x="934129" y="4029201"/>
            <a:ext cx="9790114" cy="2236791"/>
            <a:chOff x="934129" y="4029201"/>
            <a:chExt cx="9790114" cy="2236791"/>
          </a:xfrm>
        </p:grpSpPr>
        <p:sp>
          <p:nvSpPr>
            <p:cNvPr id="41" name="右箭头 40"/>
            <p:cNvSpPr/>
            <p:nvPr/>
          </p:nvSpPr>
          <p:spPr>
            <a:xfrm>
              <a:off x="1820863" y="4984476"/>
              <a:ext cx="8148703" cy="3262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057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矩形标注 41"/>
            <p:cNvSpPr/>
            <p:nvPr/>
          </p:nvSpPr>
          <p:spPr>
            <a:xfrm>
              <a:off x="3084032" y="4048373"/>
              <a:ext cx="1563145" cy="792088"/>
            </a:xfrm>
            <a:prstGeom prst="wedgeRectCallout">
              <a:avLst>
                <a:gd name="adj1" fmla="val -37777"/>
                <a:gd name="adj2" fmla="val 75508"/>
              </a:avLst>
            </a:prstGeom>
            <a:noFill/>
            <a:ln>
              <a:solidFill>
                <a:srgbClr val="E0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项目计划和游戏策划评审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（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日）</a:t>
              </a:r>
            </a:p>
          </p:txBody>
        </p:sp>
        <p:sp>
          <p:nvSpPr>
            <p:cNvPr id="43" name="矩形标注 42"/>
            <p:cNvSpPr/>
            <p:nvPr/>
          </p:nvSpPr>
          <p:spPr>
            <a:xfrm>
              <a:off x="6285359" y="5473904"/>
              <a:ext cx="1922118" cy="792088"/>
            </a:xfrm>
            <a:prstGeom prst="wedgeRectCallout">
              <a:avLst>
                <a:gd name="adj1" fmla="val -38718"/>
                <a:gd name="adj2" fmla="val -78957"/>
              </a:avLst>
            </a:prstGeom>
            <a:noFill/>
            <a:ln>
              <a:solidFill>
                <a:srgbClr val="E0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走查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&amp;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辅导阶段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（完整过程）</a:t>
              </a:r>
            </a:p>
          </p:txBody>
        </p:sp>
        <p:sp>
          <p:nvSpPr>
            <p:cNvPr id="44" name="矩形标注 43"/>
            <p:cNvSpPr/>
            <p:nvPr/>
          </p:nvSpPr>
          <p:spPr>
            <a:xfrm>
              <a:off x="9285490" y="4029201"/>
              <a:ext cx="1368152" cy="792088"/>
            </a:xfrm>
            <a:prstGeom prst="wedgeRectCallout">
              <a:avLst>
                <a:gd name="adj1" fmla="val -37777"/>
                <a:gd name="adj2" fmla="val 75508"/>
              </a:avLst>
            </a:prstGeom>
            <a:noFill/>
            <a:ln>
              <a:solidFill>
                <a:srgbClr val="E0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最终评审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（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月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13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日）</a:t>
              </a:r>
            </a:p>
          </p:txBody>
        </p:sp>
        <p:sp>
          <p:nvSpPr>
            <p:cNvPr id="45" name="标题 5"/>
            <p:cNvSpPr txBox="1">
              <a:spLocks/>
            </p:cNvSpPr>
            <p:nvPr/>
          </p:nvSpPr>
          <p:spPr>
            <a:xfrm>
              <a:off x="934129" y="4744207"/>
              <a:ext cx="738189" cy="672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6432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dirty="0">
                  <a:solidFill>
                    <a:srgbClr val="996600"/>
                  </a:solidFill>
                  <a:latin typeface="微软雅黑 Light"/>
                  <a:ea typeface="+mn-ea"/>
                </a:rPr>
                <a:t>启动</a:t>
              </a:r>
            </a:p>
          </p:txBody>
        </p:sp>
        <p:sp>
          <p:nvSpPr>
            <p:cNvPr id="46" name="标题 5"/>
            <p:cNvSpPr txBox="1">
              <a:spLocks/>
            </p:cNvSpPr>
            <p:nvPr/>
          </p:nvSpPr>
          <p:spPr>
            <a:xfrm>
              <a:off x="9986054" y="4744207"/>
              <a:ext cx="738189" cy="6723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64326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4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dirty="0">
                  <a:solidFill>
                    <a:srgbClr val="996600"/>
                  </a:solidFill>
                  <a:latin typeface="微软雅黑 Light"/>
                  <a:ea typeface="+mn-ea"/>
                </a:rPr>
                <a:t>结束</a:t>
              </a:r>
            </a:p>
          </p:txBody>
        </p:sp>
      </p:grpSp>
      <p:sp>
        <p:nvSpPr>
          <p:cNvPr id="47" name="标题 5"/>
          <p:cNvSpPr txBox="1">
            <a:spLocks/>
          </p:cNvSpPr>
          <p:nvPr/>
        </p:nvSpPr>
        <p:spPr>
          <a:xfrm>
            <a:off x="7725519" y="1984979"/>
            <a:ext cx="738189" cy="672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E05757"/>
                </a:solidFill>
                <a:latin typeface="微软雅黑 Light"/>
                <a:ea typeface="+mn-ea"/>
              </a:rPr>
              <a:t>+</a:t>
            </a:r>
            <a:endParaRPr lang="zh-CN" altLang="en-US" sz="2400" b="1" dirty="0">
              <a:solidFill>
                <a:srgbClr val="E05757"/>
              </a:solidFill>
              <a:latin typeface="微软雅黑 Light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E61B97-6F2A-4B3D-84A3-6118363E0097}"/>
              </a:ext>
            </a:extLst>
          </p:cNvPr>
          <p:cNvSpPr/>
          <p:nvPr/>
        </p:nvSpPr>
        <p:spPr>
          <a:xfrm>
            <a:off x="921377" y="1821949"/>
            <a:ext cx="2808312" cy="1152128"/>
          </a:xfrm>
          <a:prstGeom prst="rect">
            <a:avLst/>
          </a:prstGeom>
          <a:solidFill>
            <a:srgbClr val="E057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团队技术考核</a:t>
            </a:r>
            <a:endParaRPr lang="en-US" altLang="zh-CN" sz="2000" dirty="0"/>
          </a:p>
          <a:p>
            <a:pPr algn="ctr"/>
            <a:r>
              <a:rPr lang="en-US" altLang="zh-CN" sz="2000" dirty="0"/>
              <a:t>40%</a:t>
            </a:r>
          </a:p>
          <a:p>
            <a:pPr algn="ctr"/>
            <a:r>
              <a:rPr lang="zh-CN" altLang="en-US" sz="2000" dirty="0"/>
              <a:t>（由参赛结果决定）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897378-E017-4DF8-AC45-3282E0AAD5A1}"/>
              </a:ext>
            </a:extLst>
          </p:cNvPr>
          <p:cNvSpPr/>
          <p:nvPr/>
        </p:nvSpPr>
        <p:spPr>
          <a:xfrm>
            <a:off x="4030577" y="2090786"/>
            <a:ext cx="346570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en-US" altLang="zh-CN" b="1" dirty="0">
                <a:solidFill>
                  <a:srgbClr val="E05757"/>
                </a:solidFill>
                <a:latin typeface="微软雅黑 Light"/>
              </a:rPr>
              <a:t>+</a:t>
            </a:r>
            <a:endParaRPr lang="zh-CN" altLang="en-US" b="1" dirty="0">
              <a:solidFill>
                <a:srgbClr val="E05757"/>
              </a:solidFill>
              <a:latin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578168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团队管理考核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DEF7CAE0-DC61-4F2F-8B90-F38BA578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293867"/>
              </p:ext>
            </p:extLst>
          </p:nvPr>
        </p:nvGraphicFramePr>
        <p:xfrm>
          <a:off x="1820863" y="2032149"/>
          <a:ext cx="7560840" cy="3292601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86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956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考核项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分数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评分说明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ED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89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项目立项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15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根据计划的完整性和可执行性评分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56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需求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15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根据需求分析质量、文档质量评分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58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设计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15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根据设计完整性、技术含量、文档质量评分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58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编码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20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根据编码完成情况和代码质量执行情况评分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58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测试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10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根据测试文档质量和测试执行情况评分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58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配置管理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15</a:t>
                      </a: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根据配置管理及工作产品混乱情况评分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58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项目日常管理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10</a:t>
                      </a: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  根据项目组工作氛围、士气和工作纪律评分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标题 5"/>
          <p:cNvSpPr txBox="1">
            <a:spLocks/>
          </p:cNvSpPr>
          <p:nvPr/>
        </p:nvSpPr>
        <p:spPr>
          <a:xfrm>
            <a:off x="1748855" y="1359831"/>
            <a:ext cx="2448272" cy="672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996600"/>
                </a:solidFill>
                <a:latin typeface="微软雅黑 Light"/>
                <a:ea typeface="+mn-ea"/>
              </a:rPr>
              <a:t>团队管理考核评分：</a:t>
            </a:r>
          </a:p>
        </p:txBody>
      </p:sp>
    </p:spTree>
    <p:extLst>
      <p:ext uri="{BB962C8B-B14F-4D97-AF65-F5344CB8AC3E}">
        <p14:creationId xmlns:p14="http://schemas.microsoft.com/office/powerpoint/2010/main" val="1214173487"/>
      </p:ext>
    </p:extLst>
  </p:cSld>
  <p:clrMapOvr>
    <a:masterClrMapping/>
  </p:clrMapOvr>
  <p:transition spd="med" advTm="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实训和网易</a:t>
            </a:r>
            <a:r>
              <a:rPr lang="en-US" altLang="zh-CN" sz="2800" b="1" dirty="0">
                <a:solidFill>
                  <a:srgbClr val="E05757"/>
                </a:solidFill>
                <a:cs typeface="Arial" panose="020B0604020202020204" pitchFamily="34" charset="0"/>
              </a:rPr>
              <a:t>Mini-Game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大赛  导师介绍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8228A5B1-E8B6-4B08-AB76-3705C94D4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567064"/>
              </p:ext>
            </p:extLst>
          </p:nvPr>
        </p:nvGraphicFramePr>
        <p:xfrm>
          <a:off x="1748855" y="1456085"/>
          <a:ext cx="8174682" cy="49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690927"/>
      </p:ext>
    </p:extLst>
  </p:cSld>
  <p:clrMapOvr>
    <a:masterClrMapping/>
  </p:clrMapOvr>
  <p:transition spd="med" advTm="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13939" y="4295645"/>
            <a:ext cx="7031111" cy="2131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4326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996600"/>
                </a:solidFill>
                <a:latin typeface="微软雅黑 Light"/>
                <a:ea typeface="+mn-ea"/>
                <a:cs typeface="+mj-cs"/>
              </a:rPr>
              <a:t>个人考勤要求：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（有专人负责实验室门禁卡）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 Light"/>
              <a:ea typeface="+mn-ea"/>
              <a:cs typeface="+mj-c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点至下午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点（中午休息一小时），每周工作六天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请事假不能超过两个半天，请假必须得到项目经理和项目总监批准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缺勤一天扣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迟到一次扣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分，迟到时间超过会议时间一半算缺勤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根据项目组例会、评审会出勤情况考勤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8775" y="375965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个人考核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16F75C39-E1DA-48FC-9F21-2B4988458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60700"/>
              </p:ext>
            </p:extLst>
          </p:nvPr>
        </p:nvGraphicFramePr>
        <p:xfrm>
          <a:off x="1693275" y="1877935"/>
          <a:ext cx="8480516" cy="195441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00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661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考核项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分数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评分说明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ED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88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负责的工作质量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400" u="none" strike="noStrike" cap="none" normalizeH="0" baseline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40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根据任务完成度和完成质量评分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61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评审会参与度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30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根据参加评审会发言的积极性，回答问题清晰、准确度评分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18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职业素养和道德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20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根据考勤、工作态度、团队精神评分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88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创新与钻研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400" u="none" strike="noStrike" cap="none" normalizeH="0" baseline="0">
                          <a:ln>
                            <a:noFill/>
                          </a:ln>
                          <a:effectLst/>
                          <a:sym typeface="Arial" panose="020B0604020202020204" pitchFamily="34" charset="0"/>
                        </a:rPr>
                        <a:t>10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sym typeface="Lucida Grande" charset="0"/>
                        </a:rPr>
                        <a:t>根据解决技术难点的水平评分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0" marR="50800" marT="50800" marB="50800" anchor="b" horzOverflow="overflow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标题 5"/>
          <p:cNvSpPr txBox="1">
            <a:spLocks/>
          </p:cNvSpPr>
          <p:nvPr/>
        </p:nvSpPr>
        <p:spPr>
          <a:xfrm>
            <a:off x="1604839" y="1198819"/>
            <a:ext cx="2448272" cy="672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996600"/>
                </a:solidFill>
                <a:latin typeface="微软雅黑 Light"/>
                <a:ea typeface="+mn-ea"/>
              </a:rPr>
              <a:t>个人考核评分：</a:t>
            </a:r>
          </a:p>
        </p:txBody>
      </p:sp>
    </p:spTree>
    <p:extLst>
      <p:ext uri="{BB962C8B-B14F-4D97-AF65-F5344CB8AC3E}">
        <p14:creationId xmlns:p14="http://schemas.microsoft.com/office/powerpoint/2010/main" val="38683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28775" y="375965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实训日历</a:t>
            </a:r>
          </a:p>
        </p:txBody>
      </p:sp>
      <p:sp>
        <p:nvSpPr>
          <p:cNvPr id="7" name="矩形 6"/>
          <p:cNvSpPr/>
          <p:nvPr/>
        </p:nvSpPr>
        <p:spPr>
          <a:xfrm>
            <a:off x="5061223" y="303957"/>
            <a:ext cx="252028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9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6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月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4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日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—7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月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13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 Light"/>
                <a:ea typeface="+mn-ea"/>
                <a:cs typeface="+mj-cs"/>
              </a:rPr>
              <a:t>日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AE8D772B-9A5A-4279-B9E7-5D5209A38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27464"/>
              </p:ext>
            </p:extLst>
          </p:nvPr>
        </p:nvGraphicFramePr>
        <p:xfrm>
          <a:off x="926827" y="1024037"/>
          <a:ext cx="11479212" cy="5597460"/>
        </p:xfrm>
        <a:graphic>
          <a:graphicData uri="http://schemas.openxmlformats.org/drawingml/2006/table">
            <a:tbl>
              <a:tblPr/>
              <a:tblGrid>
                <a:gridCol w="126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461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Week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Mon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Tue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Wed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Thu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Fri</a:t>
                      </a:r>
                      <a:endParaRPr kumimoji="0" lang="zh-CN" altLang="zh-CN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S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at</a:t>
                      </a:r>
                      <a:endParaRPr kumimoji="0" lang="zh-CN" altLang="zh-CN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967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第十五周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sym typeface="Times New Roman" panose="02020603050405020304" pitchFamily="18" charset="0"/>
                        </a:rPr>
                        <a:t>实训启动会议；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sym typeface="Times New Roman" panose="02020603050405020304" pitchFamily="18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sym typeface="Times New Roman" panose="02020603050405020304" pitchFamily="18" charset="0"/>
                        </a:rPr>
                        <a:t>实训人员进场</a:t>
                      </a: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sym typeface="Times New Roman" panose="02020603050405020304" pitchFamily="18" charset="0"/>
                        </a:rPr>
                        <a:t>开发环境的安装；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sym typeface="Times New Roman" panose="02020603050405020304" pitchFamily="18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sym typeface="Times New Roman" panose="02020603050405020304" pitchFamily="18" charset="0"/>
                        </a:rPr>
                        <a:t>制定项目计划；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sym typeface="Times New Roman" panose="02020603050405020304" pitchFamily="18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sym typeface="Times New Roman" panose="02020603050405020304" pitchFamily="18" charset="0"/>
                        </a:rPr>
                        <a:t>讨论游戏策划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需求和游戏策划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需求和游戏策划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4127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项目计划和游戏策划评审</a:t>
                      </a: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需求和游戏策划；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提交项目计划和游戏策划文档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47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第十六周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10800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总体设计；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10800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总体设计；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开发设计；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开发设计</a:t>
                      </a: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;</a:t>
                      </a: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代码走查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开发设计；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10800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</a:t>
                      </a: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; </a:t>
                      </a: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10800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提交项目周报告和总体设计等有关文档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5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第十七周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开发设计</a:t>
                      </a: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;</a:t>
                      </a: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代码走查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4127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提交项目周报告等有关文档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500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第十八周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开发设计</a:t>
                      </a:r>
                      <a:r>
                        <a:rPr kumimoji="0" lang="en-US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;</a:t>
                      </a: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美工设计；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代码走查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4127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提交项目周报告等有关文档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8038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第十九周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单元测试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单元测试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单元测试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单元测试；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代码走查</a:t>
                      </a: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Heiti SC Light" charset="-122"/>
                        <a:sym typeface="Arial" panose="020B0604020202020204" pitchFamily="34" charset="0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单元测试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编码；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4127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altLang="en-US" sz="16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宋体" panose="02010600040101010101" pitchFamily="2" charset="-122"/>
                          <a:cs typeface="+mn-cs"/>
                          <a:sym typeface="Arial" panose="020B0604020202020204" pitchFamily="34" charset="0"/>
                        </a:rPr>
                        <a:t>提交项目周报告等有关文档</a:t>
                      </a:r>
                      <a:endParaRPr kumimoji="0" lang="zh-CN" altLang="en-US" sz="1600" b="1" i="1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+mn-cs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0947"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Bold" panose="020B0704020202020204" pitchFamily="34" charset="0"/>
                          <a:ea typeface="宋体" panose="02010600030101010101" pitchFamily="2" charset="-122"/>
                          <a:sym typeface="Arial Bold" panose="020B0704020202020204" pitchFamily="34" charset="0"/>
                        </a:rPr>
                        <a:t>第二十周</a:t>
                      </a:r>
                      <a:endParaRPr kumimoji="0" lang="zh-CN" altLang="en-US" sz="3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集成测试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集成测试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集成测试</a:t>
                      </a:r>
                      <a:endParaRPr kumimoji="0" lang="zh-CN" altLang="en-US" sz="3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-122"/>
                        <a:sym typeface="Heiti SC Light" charset="-122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集成测试；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个人总结</a:t>
                      </a: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22225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 pitchFamily="34" charset="0"/>
                        </a:rPr>
                        <a:t>项目评审答辩；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Arial" panose="020B0604020202020204" pitchFamily="34" charset="0"/>
                      </a:endParaRPr>
                    </a:p>
                    <a:p>
                      <a:pPr marL="22225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Arial" panose="020B0604020202020204" pitchFamily="34" charset="0"/>
                        </a:rPr>
                        <a:t>提交小组和个人总结等所有文档</a:t>
                      </a: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382588" indent="-341313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1pPr>
                      <a:lvl2pPr marL="742950" indent="-3175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2pPr>
                      <a:lvl3pPr marL="1143000" indent="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3pPr>
                      <a:lvl4pPr marL="16002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4pPr>
                      <a:lvl5pPr marL="2057400" indent="-12700" algn="l" defTabSz="0" eaLnBrk="0" hangingPunct="0">
                        <a:spcBef>
                          <a:spcPts val="2400"/>
                        </a:spcBef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5pPr>
                      <a:lvl6pPr marL="25146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6pPr>
                      <a:lvl7pPr marL="29718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7pPr>
                      <a:lvl8pPr marL="34290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8pPr>
                      <a:lvl9pPr marL="3886200" indent="-12700" defTabSz="0" eaLnBrk="0" fontAlgn="base" hangingPunct="0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-122"/>
                          <a:sym typeface="Heiti SC Light" charset="-122"/>
                        </a:defRPr>
                      </a:lvl9pPr>
                    </a:lstStyle>
                    <a:p>
                      <a:pPr marL="382588" marR="0" lvl="0" indent="-341313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Heiti SC Light" charset="-122"/>
                        <a:sym typeface="Arial" panose="020B0604020202020204" pitchFamily="34" charset="0"/>
                      </a:endParaRPr>
                    </a:p>
                  </a:txBody>
                  <a:tcPr marL="50801" marR="50801" marT="50805" marB="508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90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A770D-C37D-4602-BBBE-279DAA8F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7" y="159941"/>
            <a:ext cx="11090275" cy="1108968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实训分组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学生和小组介绍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19C1AE-0AC0-4E71-BD5C-5F717928A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84827"/>
              </p:ext>
            </p:extLst>
          </p:nvPr>
        </p:nvGraphicFramePr>
        <p:xfrm>
          <a:off x="1028775" y="1322388"/>
          <a:ext cx="11377264" cy="4589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3810">
                  <a:extLst>
                    <a:ext uri="{9D8B030D-6E8A-4147-A177-3AD203B41FA5}">
                      <a16:colId xmlns:a16="http://schemas.microsoft.com/office/drawing/2014/main" val="947401979"/>
                    </a:ext>
                  </a:extLst>
                </a:gridCol>
                <a:gridCol w="2110606">
                  <a:extLst>
                    <a:ext uri="{9D8B030D-6E8A-4147-A177-3AD203B41FA5}">
                      <a16:colId xmlns:a16="http://schemas.microsoft.com/office/drawing/2014/main" val="264635426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727439754"/>
                    </a:ext>
                  </a:extLst>
                </a:gridCol>
              </a:tblGrid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组号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组长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>
                    <a:solidFill>
                      <a:srgbClr val="5ED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组员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>
                    <a:solidFill>
                      <a:srgbClr val="5ED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4762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一组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蔡天鑫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何广森、张雄帅、邓嘉乐、邓樾、冉东升、李祚延、袁修竹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3518115139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二组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梁加荣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李东昌、何劲、吕梓鸿、严耀雄、罗四维、汪威、文逸涵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3173867117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三组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何晓麦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黄汉枢、林梓龙、肖盼愿、袁澍民、陈泽森、甄淑怡、孙树茂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908371970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四组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练孙鸿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周泽楷、禤劲涛、蔡鸿钦、常沛炜、邓隽元、欧建枫、钟宇健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3091315277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五组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伍瀚杰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陈金健、邓嘉豪、林俊钦、汤家强、许民振、袁怀志、袁振宇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2300774723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六组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陈文彬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游镕江、李嘉宏、陈智威、黎泽文、武钊、严勇显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676418788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七组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陈蔚麟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蔡俊吉、黄景浩、苏人桢、谢健邦、徐强胜、张欣照、邹宇伦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1487923360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八组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林智威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林英杰、庞绮琛、丘小霞、覃伟达、符王朝、王堰楠、王渊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193647180"/>
                  </a:ext>
                </a:extLst>
              </a:tr>
              <a:tr h="45894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九组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>
                          <a:effectLst/>
                          <a:latin typeface="+mn-ea"/>
                          <a:ea typeface="+mn-ea"/>
                        </a:rPr>
                        <a:t>韦杨淞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+mn-ea"/>
                          <a:ea typeface="+mn-ea"/>
                        </a:rPr>
                        <a:t>DARREN SHI XIAN YU</a:t>
                      </a:r>
                      <a:r>
                        <a:rPr lang="zh-CN" altLang="en-US" sz="1800" u="none" strike="noStrike" dirty="0">
                          <a:effectLst/>
                          <a:latin typeface="+mn-ea"/>
                          <a:ea typeface="+mn-ea"/>
                        </a:rPr>
                        <a:t>、陈森、江丽娜、刘卓伦、谢广敬、姚健钊、朱达华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172" marR="4172" marT="4172" marB="0" anchor="ctr"/>
                </a:tc>
                <a:extLst>
                  <a:ext uri="{0D108BD9-81ED-4DB2-BD59-A6C34878D82A}">
                    <a16:rowId xmlns:a16="http://schemas.microsoft.com/office/drawing/2014/main" val="127801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>
            <a:spLocks/>
          </p:cNvSpPr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E0575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625C6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CHAPTER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25963" y="3087989"/>
            <a:ext cx="318440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Q&amp;A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3452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668735" y="3723204"/>
            <a:ext cx="53285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600" b="1" dirty="0">
                <a:solidFill>
                  <a:srgbClr val="E05757"/>
                </a:solidFill>
                <a:cs typeface="Arial" panose="020B0604020202020204" pitchFamily="34" charset="0"/>
              </a:rPr>
              <a:t>THANK YOU</a:t>
            </a:r>
            <a:endParaRPr lang="zh-CN" altLang="en-US" sz="6600" b="1" dirty="0">
              <a:solidFill>
                <a:srgbClr val="E05757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B8479-4707-4BA7-892A-C1EDB0CEC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67" y="-344115"/>
            <a:ext cx="9648719" cy="96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3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>
            <a:spLocks/>
          </p:cNvSpPr>
          <p:nvPr/>
        </p:nvSpPr>
        <p:spPr bwMode="auto">
          <a:xfrm>
            <a:off x="-28563" y="1485696"/>
            <a:ext cx="6129422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E0575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655471" y="2104157"/>
            <a:ext cx="379667" cy="379667"/>
          </a:xfrm>
          <a:prstGeom prst="ellipse">
            <a:avLst/>
          </a:prstGeom>
          <a:solidFill>
            <a:srgbClr val="E05757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360467" y="2115295"/>
            <a:ext cx="295733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800" dirty="0">
                <a:solidFill>
                  <a:srgbClr val="E0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学院简介</a:t>
            </a:r>
            <a:endParaRPr lang="zh-CN" altLang="en-US" sz="1400" dirty="0">
              <a:solidFill>
                <a:srgbClr val="E0575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655471" y="2973673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360468" y="2984812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dirty="0">
                <a:solidFill>
                  <a:srgbClr val="625C6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MG</a:t>
            </a:r>
            <a:r>
              <a:rPr lang="zh-CN" altLang="en-US" sz="2800" dirty="0">
                <a:solidFill>
                  <a:srgbClr val="625C6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大赛简介</a:t>
            </a:r>
            <a:endParaRPr lang="zh-CN" altLang="en-US" sz="1400" dirty="0">
              <a:solidFill>
                <a:srgbClr val="625C6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655471" y="3843189"/>
            <a:ext cx="379667" cy="379667"/>
          </a:xfrm>
          <a:prstGeom prst="ellipse">
            <a:avLst/>
          </a:prstGeom>
          <a:solidFill>
            <a:srgbClr val="E05757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360468" y="3854328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800" dirty="0">
                <a:solidFill>
                  <a:srgbClr val="E0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实训要求</a:t>
            </a:r>
            <a:endParaRPr lang="zh-CN" altLang="en-US" sz="1400" dirty="0">
              <a:solidFill>
                <a:srgbClr val="E0575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655471" y="4712705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360468" y="4723843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dirty="0">
                <a:solidFill>
                  <a:srgbClr val="625C6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Q&amp;A</a:t>
            </a:r>
            <a:endParaRPr lang="zh-CN" altLang="en-US" sz="1400" dirty="0">
              <a:solidFill>
                <a:srgbClr val="625C6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2713211" y="1719029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865429" y="3277771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rgbClr val="625C6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8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07DF7-63CE-474A-AFF1-B2140F0D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66"/>
                    </a14:imgEffect>
                    <a14:imgEffect>
                      <a14:saturation sat="48000"/>
                    </a14:imgEffect>
                    <a14:imgEffect>
                      <a14:brightnessContrast bright="10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6982" y="1096046"/>
            <a:ext cx="7683431" cy="54005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2259" y="4038104"/>
            <a:ext cx="3576876" cy="2665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成立于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秉持着“开放与共享”的理念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我们期待着与众多游戏热爱者，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/>
            <a:r>
              <a:rPr lang="zh-CN" altLang="en-US" sz="1400" dirty="0">
                <a:solidFill>
                  <a:srgbClr val="C00000"/>
                </a:solidFill>
                <a:latin typeface="+mn-ea"/>
              </a:rPr>
              <a:t>特别是高校优秀人才分享行业前沿知识、先进理念及成功实践，为人才培养肩负起应有的社会责任。</a:t>
            </a:r>
            <a:endParaRPr lang="en-US" altLang="zh-CN" sz="1400" dirty="0">
              <a:solidFill>
                <a:srgbClr val="C00000"/>
              </a:solidFill>
              <a:latin typeface="+mn-ea"/>
            </a:endParaRPr>
          </a:p>
          <a:p>
            <a:pPr algn="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促进行业先进经验和理念的交流分享，推进行业生态圈的共同进步。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/>
              </a:solidFill>
              <a:latin typeface="+mn-ea"/>
              <a:hlinkClick r:id="" action="ppaction://noaction"/>
            </a:endParaRPr>
          </a:p>
          <a:p>
            <a:pPr algn="r"/>
            <a:r>
              <a:rPr lang="en-US" altLang="zh-CN" sz="1600" dirty="0">
                <a:solidFill>
                  <a:schemeClr val="tx1"/>
                </a:solidFill>
                <a:latin typeface="+mn-ea"/>
                <a:hlinkClick r:id="" action="ppaction://noaction"/>
              </a:rPr>
              <a:t>http://game.academy.163.com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771B8E-507F-4BB1-99D4-16DA581D98D2}"/>
              </a:ext>
            </a:extLst>
          </p:cNvPr>
          <p:cNvSpPr/>
          <p:nvPr/>
        </p:nvSpPr>
        <p:spPr>
          <a:xfrm>
            <a:off x="4506982" y="1096045"/>
            <a:ext cx="7683431" cy="5400600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49055" y="880021"/>
            <a:ext cx="720080" cy="3094487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zh-CN" altLang="en-US" sz="2800" dirty="0">
                <a:solidFill>
                  <a:srgbClr val="734337"/>
                </a:solidFill>
                <a:latin typeface="+mn-ea"/>
                <a:ea typeface="+mn-ea"/>
              </a:rPr>
              <a:t>网易游戏学院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F48E7-C909-4165-864C-88B09F21C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60" y="1096046"/>
            <a:ext cx="2447971" cy="2736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553F56-E784-49EC-9CE0-6D5F404DC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2222" y="1744117"/>
            <a:ext cx="1728191" cy="1013173"/>
          </a:xfrm>
          <a:prstGeom prst="rect">
            <a:avLst/>
          </a:prstGeom>
          <a:solidFill>
            <a:srgbClr val="734337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85C54-5909-4277-87C4-88DDAC20FF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8698" y="4861012"/>
            <a:ext cx="1728191" cy="1020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F356432-B65A-41CB-868A-F679BDE869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0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2222" y="3276836"/>
            <a:ext cx="1728191" cy="10131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81AB5CF-417C-41B4-BFB6-583182E9123D}"/>
              </a:ext>
            </a:extLst>
          </p:cNvPr>
          <p:cNvSpPr/>
          <p:nvPr/>
        </p:nvSpPr>
        <p:spPr>
          <a:xfrm>
            <a:off x="4506982" y="1911360"/>
            <a:ext cx="5749672" cy="845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>
                <a:solidFill>
                  <a:srgbClr val="B7A47F"/>
                </a:solidFill>
                <a:latin typeface="+mn-ea"/>
              </a:rPr>
              <a:t>校园活动</a:t>
            </a:r>
            <a:endParaRPr lang="en-US" altLang="zh-CN" sz="2400" b="1" dirty="0">
              <a:solidFill>
                <a:srgbClr val="B7A47F"/>
              </a:solidFill>
              <a:latin typeface="+mn-ea"/>
            </a:endParaRPr>
          </a:p>
          <a:p>
            <a:pPr algn="r"/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40+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次高校大讲堂：除高校讲座外，还走进清华、北大、中大、广美讲授专业课程</a:t>
            </a:r>
            <a:endParaRPr lang="en-US" altLang="zh-CN" sz="1200" dirty="0">
              <a:solidFill>
                <a:srgbClr val="B7A47F"/>
              </a:solidFill>
              <a:latin typeface="+mn-ea"/>
            </a:endParaRPr>
          </a:p>
          <a:p>
            <a:pPr algn="r"/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17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年</a:t>
            </a:r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6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月举办首次探营活动、</a:t>
            </a:r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18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年</a:t>
            </a:r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3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月首届高校原画设计大赛落幕</a:t>
            </a:r>
            <a:endParaRPr lang="en-US" altLang="zh-CN" sz="1200" dirty="0">
              <a:solidFill>
                <a:srgbClr val="B7A47F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19E976-682B-4C3E-9018-4CB124251F99}"/>
              </a:ext>
            </a:extLst>
          </p:cNvPr>
          <p:cNvSpPr/>
          <p:nvPr/>
        </p:nvSpPr>
        <p:spPr>
          <a:xfrm>
            <a:off x="4712550" y="3722624"/>
            <a:ext cx="5544104" cy="567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>
                <a:solidFill>
                  <a:srgbClr val="B7A47F"/>
                </a:solidFill>
                <a:latin typeface="+mn-ea"/>
              </a:rPr>
              <a:t>行业活动</a:t>
            </a:r>
            <a:endParaRPr lang="en-US" altLang="zh-CN" sz="2400" b="1" dirty="0">
              <a:solidFill>
                <a:srgbClr val="B7A47F"/>
              </a:solidFill>
              <a:latin typeface="+mn-ea"/>
            </a:endParaRPr>
          </a:p>
          <a:p>
            <a:pPr algn="r"/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成功举办</a:t>
            </a:r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6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届网易游戏学院公开日，邀请超过</a:t>
            </a:r>
            <a:r>
              <a:rPr lang="en-US" altLang="zh-CN" sz="1200" dirty="0">
                <a:solidFill>
                  <a:srgbClr val="B7A47F"/>
                </a:solidFill>
                <a:latin typeface="+mn-ea"/>
              </a:rPr>
              <a:t>40</a:t>
            </a:r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位大咖现场分享</a:t>
            </a:r>
            <a:endParaRPr lang="en-US" altLang="zh-CN" sz="1200" dirty="0">
              <a:solidFill>
                <a:srgbClr val="B7A47F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3C966B-54D5-4EAD-B215-3CB7AD688BB0}"/>
              </a:ext>
            </a:extLst>
          </p:cNvPr>
          <p:cNvSpPr/>
          <p:nvPr/>
        </p:nvSpPr>
        <p:spPr>
          <a:xfrm>
            <a:off x="4700788" y="5304979"/>
            <a:ext cx="5544104" cy="567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>
                <a:solidFill>
                  <a:srgbClr val="B7A47F"/>
                </a:solidFill>
                <a:latin typeface="+mn-ea"/>
              </a:rPr>
              <a:t>干货资源</a:t>
            </a:r>
            <a:endParaRPr lang="en-US" altLang="zh-CN" sz="2400" b="1" dirty="0">
              <a:solidFill>
                <a:srgbClr val="B7A47F"/>
              </a:solidFill>
              <a:latin typeface="+mn-ea"/>
            </a:endParaRPr>
          </a:p>
          <a:p>
            <a:pPr algn="r"/>
            <a:r>
              <a:rPr lang="zh-CN" altLang="en-US" sz="1200" dirty="0">
                <a:solidFill>
                  <a:srgbClr val="B7A47F"/>
                </a:solidFill>
                <a:latin typeface="+mn-ea"/>
              </a:rPr>
              <a:t>提供萌新资源、进阶宝典、大咖分享等多通道全方位的游戏研发自学资源</a:t>
            </a:r>
            <a:endParaRPr lang="en-US" altLang="zh-CN" sz="1200" dirty="0">
              <a:solidFill>
                <a:srgbClr val="B7A47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796310"/>
      </p:ext>
    </p:extLst>
  </p:cSld>
  <p:clrMapOvr>
    <a:masterClrMapping/>
  </p:clrMapOvr>
  <p:transition spd="med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校园活动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64C29E-B6AB-4C0A-AE50-E14BE92F1D86}"/>
              </a:ext>
            </a:extLst>
          </p:cNvPr>
          <p:cNvSpPr/>
          <p:nvPr/>
        </p:nvSpPr>
        <p:spPr>
          <a:xfrm>
            <a:off x="812751" y="1111562"/>
            <a:ext cx="11661747" cy="863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网易游戏被喻为游戏界的黄埔军校，我们重视人才培养，特别是与高校合作，完成从理论到实践的闭环。</a:t>
            </a: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针对高校，我们开展了</a:t>
            </a:r>
            <a:r>
              <a:rPr lang="zh-CN" altLang="en-US" sz="20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高校大讲堂、 校园大赛、探营网易、校企合作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等一系列活动。</a:t>
            </a: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073FC5-133E-4990-9C65-CD956BB08A61}"/>
              </a:ext>
            </a:extLst>
          </p:cNvPr>
          <p:cNvSpPr/>
          <p:nvPr/>
        </p:nvSpPr>
        <p:spPr>
          <a:xfrm>
            <a:off x="6955355" y="2363547"/>
            <a:ext cx="4019279" cy="433012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校园大赛</a:t>
            </a:r>
            <a:endParaRPr lang="en-US" altLang="zh-CN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130D5C-94A1-41E3-9D78-0D960F8D2DCC}"/>
              </a:ext>
            </a:extLst>
          </p:cNvPr>
          <p:cNvSpPr/>
          <p:nvPr/>
        </p:nvSpPr>
        <p:spPr>
          <a:xfrm>
            <a:off x="1266071" y="2358634"/>
            <a:ext cx="4019279" cy="433012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高校大讲堂</a:t>
            </a:r>
            <a:endParaRPr lang="en-US" altLang="zh-CN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DF3CD5-8F13-4EA0-BF93-4F6AECD67C09}"/>
              </a:ext>
            </a:extLst>
          </p:cNvPr>
          <p:cNvSpPr/>
          <p:nvPr/>
        </p:nvSpPr>
        <p:spPr>
          <a:xfrm>
            <a:off x="1174929" y="5421869"/>
            <a:ext cx="4104456" cy="139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40+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校园专业讲座</a:t>
            </a:r>
            <a:endParaRPr lang="en-US" altLang="zh-CN" sz="14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覆盖北京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武汉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成都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广州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西安等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余所高校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15-18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年，网易游戏讲师到清华、北大、中大讲授多门游戏相关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专业选修课程</a:t>
            </a:r>
            <a:endParaRPr lang="en-US" alt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072" y="2989321"/>
            <a:ext cx="1998391" cy="126273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463" y="2989320"/>
            <a:ext cx="2020887" cy="12627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5215" y="4251667"/>
            <a:ext cx="1998391" cy="12446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C8021BE-B890-45C9-854C-AF3D72500024}"/>
              </a:ext>
            </a:extLst>
          </p:cNvPr>
          <p:cNvSpPr/>
          <p:nvPr/>
        </p:nvSpPr>
        <p:spPr>
          <a:xfrm>
            <a:off x="1307544" y="3877726"/>
            <a:ext cx="1989249" cy="38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年清华讲座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8021BE-B890-45C9-854C-AF3D72500024}"/>
              </a:ext>
            </a:extLst>
          </p:cNvPr>
          <p:cNvSpPr/>
          <p:nvPr/>
        </p:nvSpPr>
        <p:spPr>
          <a:xfrm>
            <a:off x="3269728" y="3863332"/>
            <a:ext cx="2002269" cy="381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年清华选修课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8021BE-B890-45C9-854C-AF3D72500024}"/>
              </a:ext>
            </a:extLst>
          </p:cNvPr>
          <p:cNvSpPr/>
          <p:nvPr/>
        </p:nvSpPr>
        <p:spPr>
          <a:xfrm>
            <a:off x="1294524" y="5113218"/>
            <a:ext cx="2002269" cy="381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年中大选修课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355" y="2987139"/>
            <a:ext cx="4021390" cy="239409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C8021BE-B890-45C9-854C-AF3D72500024}"/>
              </a:ext>
            </a:extLst>
          </p:cNvPr>
          <p:cNvSpPr/>
          <p:nvPr/>
        </p:nvSpPr>
        <p:spPr>
          <a:xfrm>
            <a:off x="6946212" y="4493081"/>
            <a:ext cx="4028422" cy="381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年初，网易游戏首届高校原画设计大赛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7DF3CD5-8F13-4EA0-BF93-4F6AECD67C09}"/>
              </a:ext>
            </a:extLst>
          </p:cNvPr>
          <p:cNvSpPr/>
          <p:nvPr/>
        </p:nvSpPr>
        <p:spPr>
          <a:xfrm>
            <a:off x="6600676" y="5381229"/>
            <a:ext cx="4765697" cy="139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2000+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位学生报名参加首届高校原画设计大赛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优秀作品将作为皮肤直接应用于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决战！平安京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等产品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#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代号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MG#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Mini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）高校游戏设计大赛正在筹备中</a:t>
            </a:r>
            <a:endParaRPr lang="en-US" altLang="zh-CN" sz="140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77"/>
          <a:stretch/>
        </p:blipFill>
        <p:spPr>
          <a:xfrm>
            <a:off x="3275509" y="4239249"/>
            <a:ext cx="2003876" cy="124468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C8021BE-B890-45C9-854C-AF3D72500024}"/>
              </a:ext>
            </a:extLst>
          </p:cNvPr>
          <p:cNvSpPr/>
          <p:nvPr/>
        </p:nvSpPr>
        <p:spPr>
          <a:xfrm>
            <a:off x="3286259" y="5090200"/>
            <a:ext cx="2002269" cy="381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年北大选修课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137349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校园活动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364A40-FBB8-4B51-B396-225FA0D22B35}"/>
              </a:ext>
            </a:extLst>
          </p:cNvPr>
          <p:cNvGrpSpPr/>
          <p:nvPr/>
        </p:nvGrpSpPr>
        <p:grpSpPr>
          <a:xfrm>
            <a:off x="1641312" y="2293784"/>
            <a:ext cx="3672408" cy="2247057"/>
            <a:chOff x="4871070" y="2211557"/>
            <a:chExt cx="3455807" cy="21673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C9FA7F3-D6DA-450A-8317-43EDE920A8D0}"/>
                </a:ext>
              </a:extLst>
            </p:cNvPr>
            <p:cNvGrpSpPr/>
            <p:nvPr/>
          </p:nvGrpSpPr>
          <p:grpSpPr>
            <a:xfrm>
              <a:off x="4871070" y="2211557"/>
              <a:ext cx="1728192" cy="2160239"/>
              <a:chOff x="2728551" y="3300056"/>
              <a:chExt cx="2803945" cy="359047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0342B0D-A604-4D5D-84FB-3EFBC042CB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28551" y="3300056"/>
                <a:ext cx="2803945" cy="18002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2341837-87C4-4F99-AFEC-DD8992AAE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28551" y="5100255"/>
                <a:ext cx="2803945" cy="1790279"/>
              </a:xfrm>
              <a:prstGeom prst="rect">
                <a:avLst/>
              </a:prstGeom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F3B3E12-A56C-4BE5-923F-0F327A4A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2138" y="3287566"/>
              <a:ext cx="1734739" cy="10913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527AF13-9658-4D4E-A383-E930557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9811" y="2216300"/>
              <a:ext cx="1720519" cy="1081908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3B4D197-5B24-4A27-B5BD-992BF4FF9F8A}"/>
              </a:ext>
            </a:extLst>
          </p:cNvPr>
          <p:cNvSpPr/>
          <p:nvPr/>
        </p:nvSpPr>
        <p:spPr>
          <a:xfrm>
            <a:off x="1641312" y="1501696"/>
            <a:ext cx="3665996" cy="433012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探营活动</a:t>
            </a:r>
            <a:endParaRPr lang="en-US" altLang="zh-CN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48CEEF-4952-416A-9849-86D8B410CCFC}"/>
              </a:ext>
            </a:extLst>
          </p:cNvPr>
          <p:cNvSpPr/>
          <p:nvPr/>
        </p:nvSpPr>
        <p:spPr>
          <a:xfrm>
            <a:off x="1530545" y="4640161"/>
            <a:ext cx="3894556" cy="153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邀请高校的游戏热爱者参加探营活动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学生参与积极性特别高，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100%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好评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，最近一期活动中，从近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名报名者中选中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来自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20+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所高校的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133</a:t>
            </a:r>
            <a:r>
              <a:rPr lang="zh-CN" altLang="en-US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名学生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到杭州网易园区参加为期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天的探营活动。</a:t>
            </a:r>
            <a:endParaRPr lang="en-US" alt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EA9618-B0F9-4026-9A77-08C227FF490B}"/>
              </a:ext>
            </a:extLst>
          </p:cNvPr>
          <p:cNvSpPr/>
          <p:nvPr/>
        </p:nvSpPr>
        <p:spPr>
          <a:xfrm>
            <a:off x="6191154" y="4872386"/>
            <a:ext cx="5406907" cy="1535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与高校合作，将游戏艺术设计实践全流程植入高校课程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2015-2017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年，共有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82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位学生参与到网易游戏美术向校企合作中来</a:t>
            </a:r>
            <a:endParaRPr lang="en-US" altLang="zh-CN" sz="1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产出了</a:t>
            </a:r>
            <a:r>
              <a:rPr lang="en-US" altLang="zh-CN" sz="14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</a:t>
            </a: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个美术向游戏</a:t>
            </a:r>
            <a:r>
              <a:rPr lang="en-US" altLang="zh-CN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</a:p>
          <a:p>
            <a:br>
              <a:rPr lang="en-US" alt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727EDF-21B9-4DBD-BA32-6BF64A115A18}"/>
              </a:ext>
            </a:extLst>
          </p:cNvPr>
          <p:cNvSpPr/>
          <p:nvPr/>
        </p:nvSpPr>
        <p:spPr>
          <a:xfrm>
            <a:off x="6244561" y="1501696"/>
            <a:ext cx="5190640" cy="433012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校企合作</a:t>
            </a:r>
            <a:endParaRPr lang="en-US" altLang="zh-CN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38">
            <a:extLst>
              <a:ext uri="{FF2B5EF4-FFF2-40B4-BE49-F238E27FC236}">
                <a16:creationId xmlns:a16="http://schemas.microsoft.com/office/drawing/2014/main" id="{472AB233-B08C-49DE-9F6A-610122EA7B88}"/>
              </a:ext>
            </a:extLst>
          </p:cNvPr>
          <p:cNvGrpSpPr/>
          <p:nvPr/>
        </p:nvGrpSpPr>
        <p:grpSpPr>
          <a:xfrm>
            <a:off x="6237182" y="2174400"/>
            <a:ext cx="5376769" cy="2466347"/>
            <a:chOff x="537148" y="2418452"/>
            <a:chExt cx="5692742" cy="2466347"/>
          </a:xfrm>
        </p:grpSpPr>
        <p:grpSp>
          <p:nvGrpSpPr>
            <p:cNvPr id="14" name="组合 40">
              <a:extLst>
                <a:ext uri="{FF2B5EF4-FFF2-40B4-BE49-F238E27FC236}">
                  <a16:creationId xmlns:a16="http://schemas.microsoft.com/office/drawing/2014/main" id="{9BBA1DA3-A863-4EEE-B7D2-DFA89E9C7D60}"/>
                </a:ext>
              </a:extLst>
            </p:cNvPr>
            <p:cNvGrpSpPr/>
            <p:nvPr/>
          </p:nvGrpSpPr>
          <p:grpSpPr>
            <a:xfrm>
              <a:off x="537148" y="2428120"/>
              <a:ext cx="1844253" cy="2251005"/>
              <a:chOff x="904034" y="1821873"/>
              <a:chExt cx="3433351" cy="4132144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02C1B127-030E-494F-80E4-B6059354B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8087" y="1821873"/>
                <a:ext cx="3419298" cy="2066925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21FE76C-F1F7-4DA5-8397-DFC4371E2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4034" y="3887092"/>
                <a:ext cx="3433351" cy="2066925"/>
              </a:xfrm>
              <a:prstGeom prst="rect">
                <a:avLst/>
              </a:prstGeom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9D7336C-6002-4453-9760-4470CACF8CC8}"/>
                </a:ext>
              </a:extLst>
            </p:cNvPr>
            <p:cNvSpPr/>
            <p:nvPr/>
          </p:nvSpPr>
          <p:spPr>
            <a:xfrm>
              <a:off x="544696" y="2428121"/>
              <a:ext cx="1816258" cy="2239702"/>
            </a:xfrm>
            <a:prstGeom prst="rect">
              <a:avLst/>
            </a:prstGeom>
            <a:solidFill>
              <a:srgbClr val="734337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48">
              <a:extLst>
                <a:ext uri="{FF2B5EF4-FFF2-40B4-BE49-F238E27FC236}">
                  <a16:creationId xmlns:a16="http://schemas.microsoft.com/office/drawing/2014/main" id="{11656970-6CF5-442E-A9DE-259657C46299}"/>
                </a:ext>
              </a:extLst>
            </p:cNvPr>
            <p:cNvGrpSpPr/>
            <p:nvPr/>
          </p:nvGrpSpPr>
          <p:grpSpPr>
            <a:xfrm>
              <a:off x="2368502" y="2418452"/>
              <a:ext cx="1854496" cy="2260673"/>
              <a:chOff x="2389074" y="2400310"/>
              <a:chExt cx="1842778" cy="2267349"/>
            </a:xfrm>
          </p:grpSpPr>
          <p:grpSp>
            <p:nvGrpSpPr>
              <p:cNvPr id="24" name="组合 56">
                <a:extLst>
                  <a:ext uri="{FF2B5EF4-FFF2-40B4-BE49-F238E27FC236}">
                    <a16:creationId xmlns:a16="http://schemas.microsoft.com/office/drawing/2014/main" id="{543B06D7-2805-4F35-8D57-3F3D0AE5F995}"/>
                  </a:ext>
                </a:extLst>
              </p:cNvPr>
              <p:cNvGrpSpPr/>
              <p:nvPr/>
            </p:nvGrpSpPr>
            <p:grpSpPr>
              <a:xfrm>
                <a:off x="2389074" y="2409697"/>
                <a:ext cx="1836705" cy="2257962"/>
                <a:chOff x="2389074" y="2409697"/>
                <a:chExt cx="1836705" cy="2257962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9773BF1D-4800-461C-9373-B3F1B810D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9074" y="3541691"/>
                  <a:ext cx="1836705" cy="1125968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D96C9520-BB3C-4DF6-B6CF-FD2A3984AE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1857" y="2409697"/>
                  <a:ext cx="1831141" cy="1139064"/>
                </a:xfrm>
                <a:prstGeom prst="rect">
                  <a:avLst/>
                </a:prstGeom>
              </p:spPr>
            </p:pic>
          </p:grp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36C4AA7-E1E7-4E9B-AC3B-89A5CCC62472}"/>
                  </a:ext>
                </a:extLst>
              </p:cNvPr>
              <p:cNvSpPr/>
              <p:nvPr/>
            </p:nvSpPr>
            <p:spPr>
              <a:xfrm>
                <a:off x="2389074" y="2400310"/>
                <a:ext cx="1842778" cy="2253940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02834337-5F4E-4A47-9665-256C0B31A427}"/>
                </a:ext>
              </a:extLst>
            </p:cNvPr>
            <p:cNvGrpSpPr/>
            <p:nvPr/>
          </p:nvGrpSpPr>
          <p:grpSpPr>
            <a:xfrm>
              <a:off x="4205206" y="2428120"/>
              <a:ext cx="1841597" cy="2246994"/>
              <a:chOff x="4205206" y="2428105"/>
              <a:chExt cx="1850479" cy="2253442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9414C20-0316-4FFE-A8C1-D2A356267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14087" y="2428105"/>
                <a:ext cx="1841160" cy="114477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40A56479-12A3-4D3E-8879-82CDEB0CA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05206" y="3572880"/>
                <a:ext cx="1850479" cy="1108667"/>
              </a:xfrm>
              <a:prstGeom prst="rect">
                <a:avLst/>
              </a:prstGeom>
            </p:spPr>
          </p:pic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466D75F-C1E7-4D43-825C-0265357C8338}"/>
                </a:ext>
              </a:extLst>
            </p:cNvPr>
            <p:cNvSpPr/>
            <p:nvPr/>
          </p:nvSpPr>
          <p:spPr>
            <a:xfrm>
              <a:off x="4221635" y="2431744"/>
              <a:ext cx="1816258" cy="2239702"/>
            </a:xfrm>
            <a:prstGeom prst="rect">
              <a:avLst/>
            </a:prstGeom>
            <a:solidFill>
              <a:srgbClr val="734337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3F4081-1EBD-4CDC-9A53-A7D8B99DF5B5}"/>
                </a:ext>
              </a:extLst>
            </p:cNvPr>
            <p:cNvSpPr/>
            <p:nvPr/>
          </p:nvSpPr>
          <p:spPr>
            <a:xfrm>
              <a:off x="4167492" y="4290202"/>
              <a:ext cx="2062398" cy="594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2015-17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年广美</a:t>
              </a:r>
              <a:b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306A59-5323-4330-9331-88FB6C36D73D}"/>
                </a:ext>
              </a:extLst>
            </p:cNvPr>
            <p:cNvSpPr/>
            <p:nvPr/>
          </p:nvSpPr>
          <p:spPr>
            <a:xfrm>
              <a:off x="2537663" y="4290203"/>
              <a:ext cx="1656184" cy="594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rgbClr val="7343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600" b="1" dirty="0">
                  <a:solidFill>
                    <a:srgbClr val="7343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年川美</a:t>
              </a:r>
              <a:b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5FA5EE2-03C1-45E9-87C5-DDC7F1D72D85}"/>
                </a:ext>
              </a:extLst>
            </p:cNvPr>
            <p:cNvSpPr/>
            <p:nvPr/>
          </p:nvSpPr>
          <p:spPr>
            <a:xfrm>
              <a:off x="553609" y="4290204"/>
              <a:ext cx="1846764" cy="5945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2015-16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年清美</a:t>
              </a:r>
              <a:br>
                <a:rPr lang="en-US" altLang="zh-CN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endPara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280802"/>
      </p:ext>
    </p:extLst>
  </p:cSld>
  <p:clrMapOvr>
    <a:masterClrMapping/>
  </p:clrMapOvr>
  <p:transition spd="med" advTm="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4" y="375965"/>
            <a:ext cx="346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行业活动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65D812E-6677-4A0B-BA36-D739C0099BDB}"/>
              </a:ext>
            </a:extLst>
          </p:cNvPr>
          <p:cNvCxnSpPr>
            <a:cxnSpLocks/>
          </p:cNvCxnSpPr>
          <p:nvPr/>
        </p:nvCxnSpPr>
        <p:spPr>
          <a:xfrm>
            <a:off x="299643" y="3933850"/>
            <a:ext cx="12190413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36DA0FD-B8E7-4B0E-B1A3-B992748075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417"/>
                    </a14:imgEffect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38" y="4265326"/>
            <a:ext cx="1140631" cy="963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D960F9-15E1-43F5-8A49-C9068C71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38" y="5407055"/>
            <a:ext cx="1140631" cy="9637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66B4AB-732C-4779-8954-A5F779238734}"/>
              </a:ext>
            </a:extLst>
          </p:cNvPr>
          <p:cNvSpPr/>
          <p:nvPr/>
        </p:nvSpPr>
        <p:spPr>
          <a:xfrm>
            <a:off x="1800640" y="4439766"/>
            <a:ext cx="1914763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惠晓君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 副总裁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网易互动娱乐事业群总裁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艺术与商业化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6B0718-4C58-455B-9B23-5892734A3E4C}"/>
              </a:ext>
            </a:extLst>
          </p:cNvPr>
          <p:cNvSpPr/>
          <p:nvPr/>
        </p:nvSpPr>
        <p:spPr>
          <a:xfrm>
            <a:off x="1752380" y="5664335"/>
            <a:ext cx="1901791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Keith Lee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en-US" altLang="zh-CN" sz="105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Diablolll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首席制作人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en-US" altLang="zh-CN" sz="105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Diablolll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产品设计分享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75D67C-C3C3-47EC-9C83-CD9587B1E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590" y="4267100"/>
            <a:ext cx="1140631" cy="9637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0E9672-BA43-4708-B446-846C2F53F457}"/>
              </a:ext>
            </a:extLst>
          </p:cNvPr>
          <p:cNvSpPr/>
          <p:nvPr/>
        </p:nvSpPr>
        <p:spPr>
          <a:xfrm>
            <a:off x="4674741" y="4330554"/>
            <a:ext cx="1698386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Andy Chambers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Lead Designer of Warhammer 4K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Creative Director for </a:t>
            </a:r>
            <a:r>
              <a:rPr lang="en-US" altLang="zh-CN" sz="105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Starcraft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2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《Who Cares about IP?》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56F30B-3CCE-4968-A2D5-AB30B150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781" y="5411323"/>
            <a:ext cx="1140631" cy="96373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180E53-2D39-4645-AC51-E3030506A924}"/>
              </a:ext>
            </a:extLst>
          </p:cNvPr>
          <p:cNvSpPr/>
          <p:nvPr/>
        </p:nvSpPr>
        <p:spPr>
          <a:xfrm>
            <a:off x="4671338" y="5621206"/>
            <a:ext cx="1901791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陈俊雄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梦幻西游手游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制作人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海神事业部总监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梦幻西游手游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设计分享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15D9B06-22C6-4D9E-B268-8F6B12AC5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4768" y="4229027"/>
            <a:ext cx="1140631" cy="9637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D2BEA3-4E6B-49D4-9048-D796577C4646}"/>
              </a:ext>
            </a:extLst>
          </p:cNvPr>
          <p:cNvSpPr/>
          <p:nvPr/>
        </p:nvSpPr>
        <p:spPr>
          <a:xfrm>
            <a:off x="7591461" y="4450198"/>
            <a:ext cx="1591882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王昕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暴雪动画角色总监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大世界，小故事，狠角色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00D4ACB-6AD5-4029-B771-31AA96A44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5858" y="5399593"/>
            <a:ext cx="1140631" cy="9724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A085CC-26D4-4791-92AB-3A8A48C1D83C}"/>
              </a:ext>
            </a:extLst>
          </p:cNvPr>
          <p:cNvSpPr/>
          <p:nvPr/>
        </p:nvSpPr>
        <p:spPr>
          <a:xfrm>
            <a:off x="7635123" y="5580298"/>
            <a:ext cx="1728756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李汀焄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网易游戏场景原画专家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永恒之塔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4.0》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原画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为什么要关注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concept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3C4ED1-2321-4F77-82AD-6F849971CA2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8936" y="4260225"/>
            <a:ext cx="1147499" cy="9547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AB5552-AC2E-4579-8DB5-5FFA9EBFF8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7500" y="5399593"/>
            <a:ext cx="1142966" cy="97332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918CCDC-331B-4256-A25B-F0A7168BD95A}"/>
              </a:ext>
            </a:extLst>
          </p:cNvPr>
          <p:cNvSpPr/>
          <p:nvPr/>
        </p:nvSpPr>
        <p:spPr>
          <a:xfrm>
            <a:off x="10550466" y="5621206"/>
            <a:ext cx="1728756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李文耀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网易游戏资深引擎专家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全局光照利器</a:t>
            </a:r>
            <a:r>
              <a:rPr lang="en-US" altLang="zh-CN" sz="105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CloudGI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技术全解析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EAF642-4627-46F0-970B-E54E8F4C9835}"/>
              </a:ext>
            </a:extLst>
          </p:cNvPr>
          <p:cNvSpPr/>
          <p:nvPr/>
        </p:nvSpPr>
        <p:spPr>
          <a:xfrm>
            <a:off x="10521471" y="4382411"/>
            <a:ext cx="1829506" cy="88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金韬</a:t>
            </a:r>
            <a:endParaRPr lang="en-US" altLang="zh-CN" sz="12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Zen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工作室总监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阴阳师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制作人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永恒之塔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4.0》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原画</a:t>
            </a:r>
            <a:endParaRPr lang="en-US" altLang="zh-CN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阴阳师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lang="zh-CN" altLang="en-US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研发经验分享</a:t>
            </a:r>
            <a:r>
              <a:rPr lang="en-US" altLang="zh-CN" sz="105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05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6C8571E-9DF3-4709-987D-1CFC8D83B8AC}"/>
              </a:ext>
            </a:extLst>
          </p:cNvPr>
          <p:cNvGrpSpPr/>
          <p:nvPr/>
        </p:nvGrpSpPr>
        <p:grpSpPr>
          <a:xfrm>
            <a:off x="718455" y="1913636"/>
            <a:ext cx="2292018" cy="1980342"/>
            <a:chOff x="1289771" y="1437385"/>
            <a:chExt cx="2540776" cy="223790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46D3E57-A8C3-45F1-8067-B5906195B882}"/>
                </a:ext>
              </a:extLst>
            </p:cNvPr>
            <p:cNvGrpSpPr/>
            <p:nvPr/>
          </p:nvGrpSpPr>
          <p:grpSpPr>
            <a:xfrm>
              <a:off x="1399386" y="1437385"/>
              <a:ext cx="2341443" cy="2237905"/>
              <a:chOff x="1399386" y="1437385"/>
              <a:chExt cx="2341443" cy="2237905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556193A-9012-4B29-9499-C88B0D6C76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471" y="1697601"/>
                <a:ext cx="12967" cy="1977689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: 圆角 17">
                <a:extLst>
                  <a:ext uri="{FF2B5EF4-FFF2-40B4-BE49-F238E27FC236}">
                    <a16:creationId xmlns:a16="http://schemas.microsoft.com/office/drawing/2014/main" id="{A3C2D7FB-D710-4D11-8483-160614630507}"/>
                  </a:ext>
                </a:extLst>
              </p:cNvPr>
              <p:cNvSpPr/>
              <p:nvPr/>
            </p:nvSpPr>
            <p:spPr>
              <a:xfrm>
                <a:off x="1399386" y="1437385"/>
                <a:ext cx="2341443" cy="845723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0768945-873B-45EB-8CB1-F3D809C4A3B8}"/>
                </a:ext>
              </a:extLst>
            </p:cNvPr>
            <p:cNvSpPr/>
            <p:nvPr/>
          </p:nvSpPr>
          <p:spPr>
            <a:xfrm>
              <a:off x="1289771" y="1570552"/>
              <a:ext cx="2540776" cy="567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第一期公开日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现象级产品的塑造逻辑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EDFDC9C0-6427-47E4-B6D4-CA7F5E207065}"/>
              </a:ext>
            </a:extLst>
          </p:cNvPr>
          <p:cNvSpPr/>
          <p:nvPr/>
        </p:nvSpPr>
        <p:spPr>
          <a:xfrm rot="5400000">
            <a:off x="2035034" y="3780702"/>
            <a:ext cx="240184" cy="247437"/>
          </a:xfrm>
          <a:prstGeom prst="ellipse">
            <a:avLst/>
          </a:prstGeom>
          <a:solidFill>
            <a:srgbClr val="B7A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: 圆角 33">
            <a:extLst>
              <a:ext uri="{FF2B5EF4-FFF2-40B4-BE49-F238E27FC236}">
                <a16:creationId xmlns:a16="http://schemas.microsoft.com/office/drawing/2014/main" id="{816E54E6-E88C-4783-A42C-218BD2968A29}"/>
              </a:ext>
            </a:extLst>
          </p:cNvPr>
          <p:cNvSpPr/>
          <p:nvPr/>
        </p:nvSpPr>
        <p:spPr>
          <a:xfrm>
            <a:off x="2119527" y="2824198"/>
            <a:ext cx="2010031" cy="748386"/>
          </a:xfrm>
          <a:prstGeom prst="roundRect">
            <a:avLst/>
          </a:prstGeom>
          <a:solidFill>
            <a:srgbClr val="B7A47F"/>
          </a:solidFill>
          <a:ln>
            <a:solidFill>
              <a:srgbClr val="B7A4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D91917-9C93-419E-A88D-ED774ACFED8C}"/>
              </a:ext>
            </a:extLst>
          </p:cNvPr>
          <p:cNvSpPr/>
          <p:nvPr/>
        </p:nvSpPr>
        <p:spPr>
          <a:xfrm>
            <a:off x="2031408" y="2937302"/>
            <a:ext cx="2017023" cy="52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第二期公开日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技术进步引发的灵感革命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2E718CD-51A3-4D92-8EBC-47D4F28189B2}"/>
              </a:ext>
            </a:extLst>
          </p:cNvPr>
          <p:cNvSpPr/>
          <p:nvPr/>
        </p:nvSpPr>
        <p:spPr>
          <a:xfrm rot="5400000">
            <a:off x="4253749" y="3793593"/>
            <a:ext cx="240184" cy="2474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7AEF164-BDF5-4045-B2BC-5CCC106958D1}"/>
              </a:ext>
            </a:extLst>
          </p:cNvPr>
          <p:cNvSpPr/>
          <p:nvPr/>
        </p:nvSpPr>
        <p:spPr>
          <a:xfrm rot="5400000">
            <a:off x="5687865" y="3800633"/>
            <a:ext cx="240184" cy="247437"/>
          </a:xfrm>
          <a:prstGeom prst="ellipse">
            <a:avLst/>
          </a:prstGeom>
          <a:solidFill>
            <a:srgbClr val="B7A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7F7351-972D-4E87-988B-3CF542C56823}"/>
              </a:ext>
            </a:extLst>
          </p:cNvPr>
          <p:cNvGrpSpPr/>
          <p:nvPr/>
        </p:nvGrpSpPr>
        <p:grpSpPr>
          <a:xfrm>
            <a:off x="5614002" y="2819575"/>
            <a:ext cx="2412022" cy="1120697"/>
            <a:chOff x="221085" y="3450646"/>
            <a:chExt cx="2412022" cy="126645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E34DE16-5028-40C2-A5A1-CF06A5B59B44}"/>
                </a:ext>
              </a:extLst>
            </p:cNvPr>
            <p:cNvGrpSpPr/>
            <p:nvPr/>
          </p:nvGrpSpPr>
          <p:grpSpPr>
            <a:xfrm>
              <a:off x="392665" y="3450646"/>
              <a:ext cx="2127552" cy="1266455"/>
              <a:chOff x="392665" y="3450646"/>
              <a:chExt cx="2127552" cy="1266455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88DBFBE5-90D1-4AF3-A180-F31831E1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769" y="3600549"/>
                <a:ext cx="10099" cy="1116552"/>
              </a:xfrm>
              <a:prstGeom prst="line">
                <a:avLst/>
              </a:prstGeom>
              <a:grpFill/>
              <a:ln w="57150">
                <a:solidFill>
                  <a:srgbClr val="B7A4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: 圆角 67">
                <a:extLst>
                  <a:ext uri="{FF2B5EF4-FFF2-40B4-BE49-F238E27FC236}">
                    <a16:creationId xmlns:a16="http://schemas.microsoft.com/office/drawing/2014/main" id="{70A8D244-DBA9-45A9-B883-A0BD6346617B}"/>
                  </a:ext>
                </a:extLst>
              </p:cNvPr>
              <p:cNvSpPr/>
              <p:nvPr/>
            </p:nvSpPr>
            <p:spPr>
              <a:xfrm>
                <a:off x="392665" y="3450646"/>
                <a:ext cx="2127552" cy="845721"/>
              </a:xfrm>
              <a:prstGeom prst="roundRect">
                <a:avLst/>
              </a:prstGeom>
              <a:solidFill>
                <a:srgbClr val="B7A47F"/>
              </a:solidFill>
              <a:ln>
                <a:solidFill>
                  <a:srgbClr val="B7A4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3129311-339B-407A-953D-E1DCB9251F8F}"/>
                </a:ext>
              </a:extLst>
            </p:cNvPr>
            <p:cNvSpPr/>
            <p:nvPr/>
          </p:nvSpPr>
          <p:spPr>
            <a:xfrm>
              <a:off x="221085" y="3609551"/>
              <a:ext cx="2412022" cy="567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第四期公开日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国际视野下的游戏美术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碰撞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629B8B43-24B6-4BCC-A667-D48453E03FDF}"/>
              </a:ext>
            </a:extLst>
          </p:cNvPr>
          <p:cNvSpPr/>
          <p:nvPr/>
        </p:nvSpPr>
        <p:spPr>
          <a:xfrm rot="5400000">
            <a:off x="8088922" y="3794700"/>
            <a:ext cx="240184" cy="2474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F0B52FB-13FD-410A-9724-D5460C2DF172}"/>
              </a:ext>
            </a:extLst>
          </p:cNvPr>
          <p:cNvGrpSpPr/>
          <p:nvPr/>
        </p:nvGrpSpPr>
        <p:grpSpPr>
          <a:xfrm>
            <a:off x="4253740" y="1924078"/>
            <a:ext cx="2225073" cy="1969900"/>
            <a:chOff x="1289771" y="1437385"/>
            <a:chExt cx="2540776" cy="2226105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C601B6F-7062-4C44-A946-D5AF5A58608E}"/>
                </a:ext>
              </a:extLst>
            </p:cNvPr>
            <p:cNvGrpSpPr/>
            <p:nvPr/>
          </p:nvGrpSpPr>
          <p:grpSpPr>
            <a:xfrm>
              <a:off x="1399386" y="1437385"/>
              <a:ext cx="2341443" cy="2226105"/>
              <a:chOff x="1399386" y="1437385"/>
              <a:chExt cx="2341443" cy="2226105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4FD4788-E324-4EAD-B02D-4FDA2E946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6506" y="1685800"/>
                <a:ext cx="12967" cy="1977690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: 圆角 115">
                <a:extLst>
                  <a:ext uri="{FF2B5EF4-FFF2-40B4-BE49-F238E27FC236}">
                    <a16:creationId xmlns:a16="http://schemas.microsoft.com/office/drawing/2014/main" id="{BD55BEFD-3CB9-4AAD-BA5D-DEFDDF3FCDB6}"/>
                  </a:ext>
                </a:extLst>
              </p:cNvPr>
              <p:cNvSpPr/>
              <p:nvPr/>
            </p:nvSpPr>
            <p:spPr>
              <a:xfrm>
                <a:off x="1399386" y="1437385"/>
                <a:ext cx="2341443" cy="845723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C0774CF-2E41-4C4D-9FE3-C8FC64A88CA3}"/>
                </a:ext>
              </a:extLst>
            </p:cNvPr>
            <p:cNvSpPr/>
            <p:nvPr/>
          </p:nvSpPr>
          <p:spPr>
            <a:xfrm>
              <a:off x="1289771" y="1570552"/>
              <a:ext cx="2540776" cy="567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第三期公开日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自研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X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代理 双核擎动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BA9EAA0-F819-4E6A-A0D6-F263294DD9A0}"/>
              </a:ext>
            </a:extLst>
          </p:cNvPr>
          <p:cNvGrpSpPr/>
          <p:nvPr/>
        </p:nvGrpSpPr>
        <p:grpSpPr>
          <a:xfrm>
            <a:off x="8075348" y="1913635"/>
            <a:ext cx="2279942" cy="1997023"/>
            <a:chOff x="1289771" y="1418534"/>
            <a:chExt cx="2279942" cy="225675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5BC3D59-1E2F-41F6-9769-BC62512B6CD5}"/>
                </a:ext>
              </a:extLst>
            </p:cNvPr>
            <p:cNvGrpSpPr/>
            <p:nvPr/>
          </p:nvGrpSpPr>
          <p:grpSpPr>
            <a:xfrm>
              <a:off x="1382295" y="1418534"/>
              <a:ext cx="2170326" cy="2256756"/>
              <a:chOff x="1382295" y="1418534"/>
              <a:chExt cx="2170326" cy="2256756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F5D305F-F27D-4BDB-9238-D1AA02639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471" y="1697601"/>
                <a:ext cx="12967" cy="1977689"/>
              </a:xfrm>
              <a:prstGeom prst="line">
                <a:avLst/>
              </a:prstGeom>
              <a:grpFill/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矩形: 圆角 120">
                <a:extLst>
                  <a:ext uri="{FF2B5EF4-FFF2-40B4-BE49-F238E27FC236}">
                    <a16:creationId xmlns:a16="http://schemas.microsoft.com/office/drawing/2014/main" id="{3D1787CF-9DC0-426B-AFEB-EA8FF1A5A0B6}"/>
                  </a:ext>
                </a:extLst>
              </p:cNvPr>
              <p:cNvSpPr/>
              <p:nvPr/>
            </p:nvSpPr>
            <p:spPr>
              <a:xfrm>
                <a:off x="1382295" y="1418534"/>
                <a:ext cx="2170326" cy="845723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836D495-C635-4C2A-8D5E-2CBF6A0AB012}"/>
                </a:ext>
              </a:extLst>
            </p:cNvPr>
            <p:cNvSpPr/>
            <p:nvPr/>
          </p:nvSpPr>
          <p:spPr>
            <a:xfrm>
              <a:off x="1289771" y="1570552"/>
              <a:ext cx="2279942" cy="567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第五期公开日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产品力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从游戏设计到文化现象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D052FD57-D845-4A83-B524-DA5A5B2143A0}"/>
              </a:ext>
            </a:extLst>
          </p:cNvPr>
          <p:cNvSpPr/>
          <p:nvPr/>
        </p:nvSpPr>
        <p:spPr>
          <a:xfrm>
            <a:off x="1066227" y="1114584"/>
            <a:ext cx="12059892" cy="71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成功举办了</a:t>
            </a:r>
            <a: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期公开日，邀请</a:t>
            </a:r>
            <a: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40+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位专业大牛现场分享，</a:t>
            </a:r>
            <a: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700+</a:t>
            </a: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位热爱者参与。</a:t>
            </a:r>
            <a:br>
              <a:rPr lang="en-US" altLang="zh-CN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BAAB4BE-3EB3-4EEC-9B94-C74D54293E1A}"/>
              </a:ext>
            </a:extLst>
          </p:cNvPr>
          <p:cNvCxnSpPr>
            <a:cxnSpLocks/>
          </p:cNvCxnSpPr>
          <p:nvPr/>
        </p:nvCxnSpPr>
        <p:spPr>
          <a:xfrm>
            <a:off x="2147117" y="2912211"/>
            <a:ext cx="10099" cy="988047"/>
          </a:xfrm>
          <a:prstGeom prst="line">
            <a:avLst/>
          </a:prstGeom>
          <a:solidFill>
            <a:schemeClr val="bg1">
              <a:lumMod val="65000"/>
            </a:schemeClr>
          </a:solidFill>
          <a:ln w="57150">
            <a:solidFill>
              <a:srgbClr val="B7A4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772973CD-F3EA-4FAF-A6BC-E12D591191E1}"/>
              </a:ext>
            </a:extLst>
          </p:cNvPr>
          <p:cNvSpPr/>
          <p:nvPr/>
        </p:nvSpPr>
        <p:spPr>
          <a:xfrm rot="5400000">
            <a:off x="736647" y="3788672"/>
            <a:ext cx="240184" cy="2474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76235CD-870E-4FBD-AB65-78229C5A6AEB}"/>
              </a:ext>
            </a:extLst>
          </p:cNvPr>
          <p:cNvGrpSpPr/>
          <p:nvPr/>
        </p:nvGrpSpPr>
        <p:grpSpPr>
          <a:xfrm>
            <a:off x="9512401" y="2813153"/>
            <a:ext cx="2099917" cy="1120697"/>
            <a:chOff x="325986" y="3450646"/>
            <a:chExt cx="2099917" cy="1266455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F103AEF-72B9-4298-8362-C45B1F5A5F83}"/>
                </a:ext>
              </a:extLst>
            </p:cNvPr>
            <p:cNvGrpSpPr/>
            <p:nvPr/>
          </p:nvGrpSpPr>
          <p:grpSpPr>
            <a:xfrm>
              <a:off x="392665" y="3450646"/>
              <a:ext cx="2000345" cy="1266455"/>
              <a:chOff x="392665" y="3450646"/>
              <a:chExt cx="2000345" cy="1266455"/>
            </a:xfrm>
            <a:solidFill>
              <a:schemeClr val="bg1">
                <a:lumMod val="65000"/>
              </a:schemeClr>
            </a:solidFill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BC092AE-8141-4200-9D17-3C0B1E8DA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769" y="3600549"/>
                <a:ext cx="10099" cy="1116552"/>
              </a:xfrm>
              <a:prstGeom prst="line">
                <a:avLst/>
              </a:prstGeom>
              <a:grpFill/>
              <a:ln w="57150">
                <a:solidFill>
                  <a:srgbClr val="B7A4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: 圆角 60">
                <a:extLst>
                  <a:ext uri="{FF2B5EF4-FFF2-40B4-BE49-F238E27FC236}">
                    <a16:creationId xmlns:a16="http://schemas.microsoft.com/office/drawing/2014/main" id="{4F6A2264-1AA1-4AC3-946F-CADF333D57BE}"/>
                  </a:ext>
                </a:extLst>
              </p:cNvPr>
              <p:cNvSpPr/>
              <p:nvPr/>
            </p:nvSpPr>
            <p:spPr>
              <a:xfrm>
                <a:off x="392665" y="3450646"/>
                <a:ext cx="2000345" cy="845721"/>
              </a:xfrm>
              <a:prstGeom prst="roundRect">
                <a:avLst/>
              </a:prstGeom>
              <a:solidFill>
                <a:srgbClr val="B7A47F"/>
              </a:solidFill>
              <a:ln>
                <a:solidFill>
                  <a:srgbClr val="B7A4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C838911-5966-489D-843A-8560F9C243D8}"/>
                </a:ext>
              </a:extLst>
            </p:cNvPr>
            <p:cNvSpPr/>
            <p:nvPr/>
          </p:nvSpPr>
          <p:spPr>
            <a:xfrm>
              <a:off x="325986" y="3632369"/>
              <a:ext cx="2099917" cy="567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第六期公开日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从游戏到技术的梦想联结</a:t>
              </a: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509C5FE0-EE35-48D5-B79A-676F15BA3AD8}"/>
              </a:ext>
            </a:extLst>
          </p:cNvPr>
          <p:cNvSpPr/>
          <p:nvPr/>
        </p:nvSpPr>
        <p:spPr>
          <a:xfrm rot="5400000">
            <a:off x="9507829" y="3800634"/>
            <a:ext cx="240184" cy="247437"/>
          </a:xfrm>
          <a:prstGeom prst="ellipse">
            <a:avLst/>
          </a:prstGeom>
          <a:solidFill>
            <a:srgbClr val="B7A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72555"/>
      </p:ext>
    </p:extLst>
  </p:cSld>
  <p:clrMapOvr>
    <a:masterClrMapping/>
  </p:clrMapOvr>
  <p:transition spd="med" advTm="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干货资源</a:t>
            </a:r>
          </a:p>
        </p:txBody>
      </p:sp>
      <p:graphicFrame>
        <p:nvGraphicFramePr>
          <p:cNvPr id="3" name="图表 4"/>
          <p:cNvGraphicFramePr/>
          <p:nvPr>
            <p:extLst>
              <p:ext uri="{D42A27DB-BD31-4B8C-83A1-F6EECF244321}">
                <p14:modId xmlns:p14="http://schemas.microsoft.com/office/powerpoint/2010/main" val="2452478845"/>
              </p:ext>
            </p:extLst>
          </p:nvPr>
        </p:nvGraphicFramePr>
        <p:xfrm>
          <a:off x="1316807" y="880021"/>
          <a:ext cx="9937103" cy="652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052FD57-D845-4A83-B524-DA5A5B2143A0}"/>
              </a:ext>
            </a:extLst>
          </p:cNvPr>
          <p:cNvSpPr/>
          <p:nvPr/>
        </p:nvSpPr>
        <p:spPr>
          <a:xfrm>
            <a:off x="1028775" y="1126531"/>
            <a:ext cx="12059892" cy="71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秉承学院“开放与共享”的精神，精选内部精品培训资源，开放给外部同仁及学生学习。</a:t>
            </a:r>
            <a:endParaRPr lang="en-US" altLang="zh-CN" sz="20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263352"/>
      </p:ext>
    </p:extLst>
  </p:cSld>
  <p:clrMapOvr>
    <a:masterClrMapping/>
  </p:clrMapOvr>
  <p:transition spd="med" advTm="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学院简介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荣誉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9EC9B7-B086-45EF-B54D-7134731C8B76}"/>
              </a:ext>
            </a:extLst>
          </p:cNvPr>
          <p:cNvSpPr/>
          <p:nvPr/>
        </p:nvSpPr>
        <p:spPr>
          <a:xfrm>
            <a:off x="986719" y="1256431"/>
            <a:ext cx="4493538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荣获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国内培训行业顶级杂志奖项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4B583C-14A3-47EB-8070-018E4320DA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106" y="1918221"/>
            <a:ext cx="657623" cy="7690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4395FF-5131-46A3-B23B-BF93CFE97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860" y="1914156"/>
            <a:ext cx="489272" cy="7731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01B22B-FC1F-4519-AE28-EEF24CEA7DAE}"/>
              </a:ext>
            </a:extLst>
          </p:cNvPr>
          <p:cNvSpPr/>
          <p:nvPr/>
        </p:nvSpPr>
        <p:spPr>
          <a:xfrm>
            <a:off x="2948049" y="1931671"/>
            <a:ext cx="1798251" cy="32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/>
              <a:t>创新企业奖</a:t>
            </a:r>
            <a:endParaRPr lang="zh-CN" altLang="en-US" sz="1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C1995D-E14E-4291-95BA-10D1E34F7C07}"/>
              </a:ext>
            </a:extLst>
          </p:cNvPr>
          <p:cNvSpPr/>
          <p:nvPr/>
        </p:nvSpPr>
        <p:spPr>
          <a:xfrm>
            <a:off x="2891116" y="2244002"/>
            <a:ext cx="1536775" cy="43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zh-CN" altLang="zh-CN" sz="2400" b="1" dirty="0"/>
              <a:t>网易游戏</a:t>
            </a:r>
            <a:endParaRPr lang="zh-CN" altLang="zh-CN" sz="24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88E3D16-4E31-403B-A384-6E369A86C36D}"/>
              </a:ext>
            </a:extLst>
          </p:cNvPr>
          <p:cNvCxnSpPr/>
          <p:nvPr/>
        </p:nvCxnSpPr>
        <p:spPr>
          <a:xfrm>
            <a:off x="2904756" y="2260474"/>
            <a:ext cx="1536775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0849422-3D7C-46DC-95F1-C14EF1DCFA24}"/>
              </a:ext>
            </a:extLst>
          </p:cNvPr>
          <p:cNvSpPr/>
          <p:nvPr/>
        </p:nvSpPr>
        <p:spPr>
          <a:xfrm>
            <a:off x="2811106" y="3058972"/>
            <a:ext cx="1959659" cy="320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b="1" dirty="0"/>
              <a:t>最佳学习项目奖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71FE73-467B-413A-A5B3-73126B688D59}"/>
              </a:ext>
            </a:extLst>
          </p:cNvPr>
          <p:cNvSpPr/>
          <p:nvPr/>
        </p:nvSpPr>
        <p:spPr>
          <a:xfrm>
            <a:off x="2586762" y="3439788"/>
            <a:ext cx="2279765" cy="42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从理论到实战，从小号到飞升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600"/>
              </a:spcAft>
            </a:pPr>
            <a:r>
              <a:rPr lang="zh-CN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新员工培训项目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D01AFC-D4B5-4822-84A5-6A7541890870}"/>
              </a:ext>
            </a:extLst>
          </p:cNvPr>
          <p:cNvSpPr/>
          <p:nvPr/>
        </p:nvSpPr>
        <p:spPr>
          <a:xfrm>
            <a:off x="2916883" y="4218651"/>
            <a:ext cx="1536774" cy="320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/>
              <a:t>金牌讲师奖</a:t>
            </a:r>
            <a:endParaRPr lang="zh-CN" altLang="en-US" sz="1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0D83732-C50A-4EAD-908F-3B90350B1695}"/>
              </a:ext>
            </a:extLst>
          </p:cNvPr>
          <p:cNvSpPr/>
          <p:nvPr/>
        </p:nvSpPr>
        <p:spPr>
          <a:xfrm>
            <a:off x="2916882" y="4563879"/>
            <a:ext cx="1536774" cy="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zh-CN" altLang="zh-CN" sz="1400" b="1" dirty="0"/>
              <a:t>网易游戏学院文富俊院长</a:t>
            </a:r>
            <a:endParaRPr lang="zh-CN" altLang="zh-CN" sz="14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08B015-FE87-4B9C-A36F-595B2C0AC375}"/>
              </a:ext>
            </a:extLst>
          </p:cNvPr>
          <p:cNvCxnSpPr/>
          <p:nvPr/>
        </p:nvCxnSpPr>
        <p:spPr>
          <a:xfrm>
            <a:off x="2931085" y="3397452"/>
            <a:ext cx="1536775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8FA8322-824D-437A-BFC3-A4604B18B297}"/>
              </a:ext>
            </a:extLst>
          </p:cNvPr>
          <p:cNvCxnSpPr/>
          <p:nvPr/>
        </p:nvCxnSpPr>
        <p:spPr>
          <a:xfrm>
            <a:off x="2916883" y="4558022"/>
            <a:ext cx="1536775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AC1995D-E14E-4291-95BA-10D1E34F7C07}"/>
              </a:ext>
            </a:extLst>
          </p:cNvPr>
          <p:cNvSpPr/>
          <p:nvPr/>
        </p:nvSpPr>
        <p:spPr>
          <a:xfrm>
            <a:off x="831166" y="2068649"/>
            <a:ext cx="1536775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1" dirty="0"/>
              <a:t>2016</a:t>
            </a:r>
            <a:r>
              <a:rPr lang="zh-CN" altLang="en-US" sz="1800" b="1" dirty="0"/>
              <a:t>年度</a:t>
            </a:r>
            <a:endParaRPr lang="zh-CN" altLang="zh-CN" sz="1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4B583C-14A3-47EB-8070-018E4320DA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910" y="3042979"/>
            <a:ext cx="657623" cy="7690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4395FF-5131-46A3-B23B-BF93CFE97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664" y="3038914"/>
            <a:ext cx="489272" cy="77311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AC1995D-E14E-4291-95BA-10D1E34F7C07}"/>
              </a:ext>
            </a:extLst>
          </p:cNvPr>
          <p:cNvSpPr/>
          <p:nvPr/>
        </p:nvSpPr>
        <p:spPr>
          <a:xfrm>
            <a:off x="831166" y="3219322"/>
            <a:ext cx="1536775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1" dirty="0"/>
              <a:t>2016</a:t>
            </a:r>
            <a:r>
              <a:rPr lang="zh-CN" altLang="en-US" sz="1800" b="1" dirty="0"/>
              <a:t>年度</a:t>
            </a:r>
            <a:endParaRPr lang="zh-CN" altLang="zh-CN" sz="18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D4B583C-14A3-47EB-8070-018E4320DA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910" y="4268263"/>
            <a:ext cx="657623" cy="7690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A4395FF-5131-46A3-B23B-BF93CFE97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664" y="4264198"/>
            <a:ext cx="489272" cy="77311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AC1995D-E14E-4291-95BA-10D1E34F7C07}"/>
              </a:ext>
            </a:extLst>
          </p:cNvPr>
          <p:cNvSpPr/>
          <p:nvPr/>
        </p:nvSpPr>
        <p:spPr>
          <a:xfrm>
            <a:off x="831166" y="4379001"/>
            <a:ext cx="1536775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1" dirty="0"/>
              <a:t>2016</a:t>
            </a:r>
            <a:r>
              <a:rPr lang="zh-CN" altLang="en-US" sz="1800" b="1" dirty="0"/>
              <a:t>年度</a:t>
            </a:r>
            <a:endParaRPr lang="zh-CN" altLang="zh-CN" sz="1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D01AFC-D4B5-4822-84A5-6A7541890870}"/>
              </a:ext>
            </a:extLst>
          </p:cNvPr>
          <p:cNvSpPr/>
          <p:nvPr/>
        </p:nvSpPr>
        <p:spPr>
          <a:xfrm>
            <a:off x="2811106" y="5529643"/>
            <a:ext cx="1690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/>
              <a:t>最佳学习项目</a:t>
            </a:r>
            <a:endParaRPr lang="zh-CN" altLang="en-US" sz="18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0D83732-C50A-4EAD-908F-3B90350B1695}"/>
              </a:ext>
            </a:extLst>
          </p:cNvPr>
          <p:cNvSpPr/>
          <p:nvPr/>
        </p:nvSpPr>
        <p:spPr>
          <a:xfrm>
            <a:off x="2916882" y="5874871"/>
            <a:ext cx="1536774" cy="54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1400" b="1" dirty="0"/>
              <a:t>Spiderman</a:t>
            </a:r>
            <a:r>
              <a:rPr lang="zh-CN" altLang="en-US" sz="1400" b="1" dirty="0"/>
              <a:t>新管理者觉醒计划</a:t>
            </a:r>
            <a:endParaRPr lang="zh-CN" altLang="zh-CN" sz="1400" dirty="0"/>
          </a:p>
        </p:txBody>
      </p:sp>
      <p:cxnSp>
        <p:nvCxnSpPr>
          <p:cNvPr id="24" name="直接连接符 50">
            <a:extLst>
              <a:ext uri="{FF2B5EF4-FFF2-40B4-BE49-F238E27FC236}">
                <a16:creationId xmlns:a16="http://schemas.microsoft.com/office/drawing/2014/main" id="{58FA8322-824D-437A-BFC3-A4604B18B297}"/>
              </a:ext>
            </a:extLst>
          </p:cNvPr>
          <p:cNvCxnSpPr/>
          <p:nvPr/>
        </p:nvCxnSpPr>
        <p:spPr>
          <a:xfrm>
            <a:off x="2916883" y="5869014"/>
            <a:ext cx="1536775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8D4B583C-14A3-47EB-8070-018E4320DA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910" y="5579255"/>
            <a:ext cx="657623" cy="76905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A4395FF-5131-46A3-B23B-BF93CFE97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664" y="5575190"/>
            <a:ext cx="489272" cy="77311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AC1995D-E14E-4291-95BA-10D1E34F7C07}"/>
              </a:ext>
            </a:extLst>
          </p:cNvPr>
          <p:cNvSpPr/>
          <p:nvPr/>
        </p:nvSpPr>
        <p:spPr>
          <a:xfrm>
            <a:off x="831166" y="5689993"/>
            <a:ext cx="1536775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altLang="zh-CN" sz="1800" b="1" dirty="0"/>
              <a:t>2017</a:t>
            </a:r>
            <a:r>
              <a:rPr lang="zh-CN" altLang="en-US" sz="1800" b="1" dirty="0"/>
              <a:t>年度</a:t>
            </a:r>
            <a:endParaRPr lang="zh-CN" altLang="zh-CN" sz="1800" dirty="0"/>
          </a:p>
        </p:txBody>
      </p:sp>
      <p:grpSp>
        <p:nvGrpSpPr>
          <p:cNvPr id="28" name="组 8"/>
          <p:cNvGrpSpPr/>
          <p:nvPr/>
        </p:nvGrpSpPr>
        <p:grpSpPr>
          <a:xfrm>
            <a:off x="5828332" y="1218391"/>
            <a:ext cx="6001643" cy="5089589"/>
            <a:chOff x="5422155" y="1192012"/>
            <a:chExt cx="6001643" cy="50895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F00F495-51BB-4ABF-B3A6-56DCA502A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957" b="9697"/>
            <a:stretch/>
          </p:blipFill>
          <p:spPr>
            <a:xfrm rot="5400000">
              <a:off x="9545359" y="1827728"/>
              <a:ext cx="2483950" cy="124643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94D6809-8359-4E8F-9673-06782FEB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264" b="8700"/>
            <a:stretch/>
          </p:blipFill>
          <p:spPr>
            <a:xfrm rot="5400000">
              <a:off x="5004361" y="1626763"/>
              <a:ext cx="2493375" cy="165778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EBC3FD7-CF5A-4E52-A6F3-FF653B478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05"/>
            <a:stretch/>
          </p:blipFill>
          <p:spPr>
            <a:xfrm>
              <a:off x="7071793" y="1192012"/>
              <a:ext cx="3089610" cy="249337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2155" y="3677630"/>
              <a:ext cx="1652354" cy="2603971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47" t="15903"/>
            <a:stretch/>
          </p:blipFill>
          <p:spPr>
            <a:xfrm>
              <a:off x="7074509" y="3678522"/>
              <a:ext cx="4349289" cy="2602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473683"/>
      </p:ext>
    </p:extLst>
  </p:cSld>
  <p:clrMapOvr>
    <a:masterClrMapping/>
  </p:clrMapOvr>
  <p:transition spd="med" advTm="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07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BFBFBF"/>
      </a:accent2>
      <a:accent3>
        <a:srgbClr val="C00000"/>
      </a:accent3>
      <a:accent4>
        <a:srgbClr val="BFBFBF"/>
      </a:accent4>
      <a:accent5>
        <a:srgbClr val="C00000"/>
      </a:accent5>
      <a:accent6>
        <a:srgbClr val="BFBFBF"/>
      </a:accent6>
      <a:hlink>
        <a:srgbClr val="C00000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2568</Words>
  <Application>Microsoft Office PowerPoint</Application>
  <PresentationFormat>自定义</PresentationFormat>
  <Paragraphs>431</Paragraphs>
  <Slides>24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Gill Sans</vt:lpstr>
      <vt:lpstr>Heiti SC Light</vt:lpstr>
      <vt:lpstr>Lucida Grande</vt:lpstr>
      <vt:lpstr>Microsoft JhengHei</vt:lpstr>
      <vt:lpstr>黑体</vt:lpstr>
      <vt:lpstr>华文宋体</vt:lpstr>
      <vt:lpstr>宋体</vt:lpstr>
      <vt:lpstr>微软雅黑</vt:lpstr>
      <vt:lpstr>微软雅黑 Light</vt:lpstr>
      <vt:lpstr>Arial</vt:lpstr>
      <vt:lpstr>Arial Bold</vt:lpstr>
      <vt:lpstr>Calibri</vt:lpstr>
      <vt:lpstr>Calibri Light</vt:lpstr>
      <vt:lpstr>Century Gothic</vt:lpstr>
      <vt:lpstr>Times New Roman</vt:lpstr>
      <vt:lpstr>Wingdings</vt:lpstr>
      <vt:lpstr>自定义设计方案</vt:lpstr>
      <vt:lpstr>Office 主题</vt:lpstr>
      <vt:lpstr>PowerPoint 演示文稿</vt:lpstr>
      <vt:lpstr>PowerPoint 演示文稿</vt:lpstr>
      <vt:lpstr>PowerPoint 演示文稿</vt:lpstr>
      <vt:lpstr>网易游戏学院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挑战赛投入大量资源，将为同学带来丰富多样的收获</vt:lpstr>
      <vt:lpstr>本次实训安排与网易游戏Mini-Game挑战赛紧密结合</vt:lpstr>
      <vt:lpstr>PowerPoint 演示文稿</vt:lpstr>
      <vt:lpstr>针对实训要求和比赛要求，需要在两个FTP提交作品内容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实训分组—学生和小组介绍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bt077</dc:title>
  <dc:creator/>
  <cp:lastModifiedBy/>
  <cp:revision>1</cp:revision>
  <dcterms:created xsi:type="dcterms:W3CDTF">2016-11-08T18:58:36Z</dcterms:created>
  <dcterms:modified xsi:type="dcterms:W3CDTF">2018-06-03T17:23:00Z</dcterms:modified>
</cp:coreProperties>
</file>